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PT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9" roundtripDataSignature="AMtx7miXtgn0ZAAghD/IHiJmtEVtP0AT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16417C-12F6-45F5-B9E1-DAC096374A3E}">
  <a:tblStyle styleId="{8B16417C-12F6-45F5-B9E1-DAC096374A3E}" styleName="Table_0">
    <a:wholeTbl>
      <a:tcTxStyle b="off" i="off">
        <a:font>
          <a:latin typeface="PT Sans"/>
          <a:ea typeface="PT Sans"/>
          <a:cs typeface="PT Sans"/>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D55FB49B-7966-4E04-957A-F4DBDC13CDF8}" styleName="Table_1">
    <a:wholeTbl>
      <a:tcTxStyle b="off" i="off">
        <a:font>
          <a:latin typeface="PT Sans"/>
          <a:ea typeface="PT Sans"/>
          <a:cs typeface="PT San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T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TSans-italic.fntdata"/><Relationship Id="rId14" Type="http://schemas.openxmlformats.org/officeDocument/2006/relationships/slide" Target="slides/slide8.xml"/><Relationship Id="rId36" Type="http://schemas.openxmlformats.org/officeDocument/2006/relationships/font" Target="fonts/PT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PT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bg>
      <p:bgPr>
        <a:solidFill>
          <a:schemeClr val="lt1"/>
        </a:solidFill>
      </p:bgPr>
    </p:bg>
    <p:spTree>
      <p:nvGrpSpPr>
        <p:cNvPr id="11" name="Shape 11"/>
        <p:cNvGrpSpPr/>
        <p:nvPr/>
      </p:nvGrpSpPr>
      <p:grpSpPr>
        <a:xfrm>
          <a:off x="0" y="0"/>
          <a:ext cx="0" cy="0"/>
          <a:chOff x="0" y="0"/>
          <a:chExt cx="0" cy="0"/>
        </a:xfrm>
      </p:grpSpPr>
      <p:sp>
        <p:nvSpPr>
          <p:cNvPr id="12" name="Google Shape;12;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3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9"/>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40"/>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0"/>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5" name="Shape 15"/>
        <p:cNvGrpSpPr/>
        <p:nvPr/>
      </p:nvGrpSpPr>
      <p:grpSpPr>
        <a:xfrm>
          <a:off x="0" y="0"/>
          <a:ext cx="0" cy="0"/>
          <a:chOff x="0" y="0"/>
          <a:chExt cx="0" cy="0"/>
        </a:xfrm>
      </p:grpSpPr>
      <p:sp>
        <p:nvSpPr>
          <p:cNvPr id="16" name="Google Shape;16;p3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0" name="Shape 20"/>
        <p:cNvGrpSpPr/>
        <p:nvPr/>
      </p:nvGrpSpPr>
      <p:grpSpPr>
        <a:xfrm>
          <a:off x="0" y="0"/>
          <a:ext cx="0" cy="0"/>
          <a:chOff x="0" y="0"/>
          <a:chExt cx="0" cy="0"/>
        </a:xfrm>
      </p:grpSpPr>
      <p:sp>
        <p:nvSpPr>
          <p:cNvPr id="21" name="Google Shape;21;p3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6" name="Shape 26"/>
        <p:cNvGrpSpPr/>
        <p:nvPr/>
      </p:nvGrpSpPr>
      <p:grpSpPr>
        <a:xfrm>
          <a:off x="0" y="0"/>
          <a:ext cx="0" cy="0"/>
          <a:chOff x="0" y="0"/>
          <a:chExt cx="0" cy="0"/>
        </a:xfrm>
      </p:grpSpPr>
      <p:sp>
        <p:nvSpPr>
          <p:cNvPr id="27" name="Google Shape;27;p3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2" name="Shape 32"/>
        <p:cNvGrpSpPr/>
        <p:nvPr/>
      </p:nvGrpSpPr>
      <p:grpSpPr>
        <a:xfrm>
          <a:off x="0" y="0"/>
          <a:ext cx="0" cy="0"/>
          <a:chOff x="0" y="0"/>
          <a:chExt cx="0" cy="0"/>
        </a:xfrm>
      </p:grpSpPr>
      <p:sp>
        <p:nvSpPr>
          <p:cNvPr id="33" name="Google Shape;33;p3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PT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3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5"/>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5"/>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3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5" name="Shape 45"/>
        <p:cNvGrpSpPr/>
        <p:nvPr/>
      </p:nvGrpSpPr>
      <p:grpSpPr>
        <a:xfrm>
          <a:off x="0" y="0"/>
          <a:ext cx="0" cy="0"/>
          <a:chOff x="0" y="0"/>
          <a:chExt cx="0" cy="0"/>
        </a:xfrm>
      </p:grpSpPr>
      <p:sp>
        <p:nvSpPr>
          <p:cNvPr id="46" name="Google Shape;46;p3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PT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3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36"/>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36"/>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3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3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PT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7"/>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3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PT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8"/>
          <p:cNvSpPr/>
          <p:nvPr>
            <p:ph idx="2" type="pic"/>
          </p:nvPr>
        </p:nvSpPr>
        <p:spPr>
          <a:xfrm>
            <a:off x="1792288" y="459581"/>
            <a:ext cx="5486400" cy="3086100"/>
          </a:xfrm>
          <a:prstGeom prst="rect">
            <a:avLst/>
          </a:prstGeom>
          <a:noFill/>
          <a:ln>
            <a:noFill/>
          </a:ln>
        </p:spPr>
      </p:sp>
      <p:sp>
        <p:nvSpPr>
          <p:cNvPr id="64" name="Google Shape;64;p3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BC0E8"/>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PT Sans"/>
              <a:buNone/>
              <a:defRPr b="0" i="0" sz="4400" u="none" cap="none" strike="noStrike">
                <a:solidFill>
                  <a:schemeClr val="dk1"/>
                </a:solidFill>
                <a:latin typeface="PT Sans"/>
                <a:ea typeface="PT Sans"/>
                <a:cs typeface="PT Sans"/>
                <a:sym typeface="PT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PT Sans"/>
                <a:ea typeface="PT Sans"/>
                <a:cs typeface="PT Sans"/>
                <a:sym typeface="PT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PT Sans"/>
                <a:ea typeface="PT Sans"/>
                <a:cs typeface="PT Sans"/>
                <a:sym typeface="PT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9pPr>
          </a:lstStyle>
          <a:p/>
        </p:txBody>
      </p:sp>
      <p:sp>
        <p:nvSpPr>
          <p:cNvPr id="8" name="Google Shape;8;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PT Sans"/>
                <a:ea typeface="PT Sans"/>
                <a:cs typeface="PT Sans"/>
                <a:sym typeface="PT Sans"/>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9" name="Google Shape;9;p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PT Sans"/>
                <a:ea typeface="PT Sans"/>
                <a:cs typeface="PT Sans"/>
                <a:sym typeface="PT Sans"/>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10" name="Google Shape;10;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T Sans"/>
                <a:ea typeface="PT Sans"/>
                <a:cs typeface="PT Sans"/>
                <a:sym typeface="PT Sans"/>
              </a:defRPr>
            </a:lvl1pPr>
            <a:lvl2pPr indent="0" lvl="1" marL="0" marR="0" rtl="0" algn="r">
              <a:spcBef>
                <a:spcPts val="0"/>
              </a:spcBef>
              <a:buNone/>
              <a:defRPr b="0" i="0" sz="1200" u="none" cap="none" strike="noStrike">
                <a:solidFill>
                  <a:srgbClr val="888888"/>
                </a:solidFill>
                <a:latin typeface="PT Sans"/>
                <a:ea typeface="PT Sans"/>
                <a:cs typeface="PT Sans"/>
                <a:sym typeface="PT Sans"/>
              </a:defRPr>
            </a:lvl2pPr>
            <a:lvl3pPr indent="0" lvl="2" marL="0" marR="0" rtl="0" algn="r">
              <a:spcBef>
                <a:spcPts val="0"/>
              </a:spcBef>
              <a:buNone/>
              <a:defRPr b="0" i="0" sz="1200" u="none" cap="none" strike="noStrike">
                <a:solidFill>
                  <a:srgbClr val="888888"/>
                </a:solidFill>
                <a:latin typeface="PT Sans"/>
                <a:ea typeface="PT Sans"/>
                <a:cs typeface="PT Sans"/>
                <a:sym typeface="PT Sans"/>
              </a:defRPr>
            </a:lvl3pPr>
            <a:lvl4pPr indent="0" lvl="3" marL="0" marR="0" rtl="0" algn="r">
              <a:spcBef>
                <a:spcPts val="0"/>
              </a:spcBef>
              <a:buNone/>
              <a:defRPr b="0" i="0" sz="1200" u="none" cap="none" strike="noStrike">
                <a:solidFill>
                  <a:srgbClr val="888888"/>
                </a:solidFill>
                <a:latin typeface="PT Sans"/>
                <a:ea typeface="PT Sans"/>
                <a:cs typeface="PT Sans"/>
                <a:sym typeface="PT Sans"/>
              </a:defRPr>
            </a:lvl4pPr>
            <a:lvl5pPr indent="0" lvl="4" marL="0" marR="0" rtl="0" algn="r">
              <a:spcBef>
                <a:spcPts val="0"/>
              </a:spcBef>
              <a:buNone/>
              <a:defRPr b="0" i="0" sz="1200" u="none" cap="none" strike="noStrike">
                <a:solidFill>
                  <a:srgbClr val="888888"/>
                </a:solidFill>
                <a:latin typeface="PT Sans"/>
                <a:ea typeface="PT Sans"/>
                <a:cs typeface="PT Sans"/>
                <a:sym typeface="PT Sans"/>
              </a:defRPr>
            </a:lvl5pPr>
            <a:lvl6pPr indent="0" lvl="5" marL="0" marR="0" rtl="0" algn="r">
              <a:spcBef>
                <a:spcPts val="0"/>
              </a:spcBef>
              <a:buNone/>
              <a:defRPr b="0" i="0" sz="1200" u="none" cap="none" strike="noStrike">
                <a:solidFill>
                  <a:srgbClr val="888888"/>
                </a:solidFill>
                <a:latin typeface="PT Sans"/>
                <a:ea typeface="PT Sans"/>
                <a:cs typeface="PT Sans"/>
                <a:sym typeface="PT Sans"/>
              </a:defRPr>
            </a:lvl6pPr>
            <a:lvl7pPr indent="0" lvl="6" marL="0" marR="0" rtl="0" algn="r">
              <a:spcBef>
                <a:spcPts val="0"/>
              </a:spcBef>
              <a:buNone/>
              <a:defRPr b="0" i="0" sz="1200" u="none" cap="none" strike="noStrike">
                <a:solidFill>
                  <a:srgbClr val="888888"/>
                </a:solidFill>
                <a:latin typeface="PT Sans"/>
                <a:ea typeface="PT Sans"/>
                <a:cs typeface="PT Sans"/>
                <a:sym typeface="PT Sans"/>
              </a:defRPr>
            </a:lvl7pPr>
            <a:lvl8pPr indent="0" lvl="7" marL="0" marR="0" rtl="0" algn="r">
              <a:spcBef>
                <a:spcPts val="0"/>
              </a:spcBef>
              <a:buNone/>
              <a:defRPr b="0" i="0" sz="1200" u="none" cap="none" strike="noStrike">
                <a:solidFill>
                  <a:srgbClr val="888888"/>
                </a:solidFill>
                <a:latin typeface="PT Sans"/>
                <a:ea typeface="PT Sans"/>
                <a:cs typeface="PT Sans"/>
                <a:sym typeface="PT Sans"/>
              </a:defRPr>
            </a:lvl8pPr>
            <a:lvl9pPr indent="0" lvl="8" marL="0" marR="0" rtl="0" algn="r">
              <a:spcBef>
                <a:spcPts val="0"/>
              </a:spcBef>
              <a:buNone/>
              <a:defRPr b="0" i="0" sz="1200" u="none" cap="none" strike="noStrike">
                <a:solidFill>
                  <a:srgbClr val="888888"/>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547664" y="771550"/>
            <a:ext cx="45365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PT Sans"/>
                <a:ea typeface="PT Sans"/>
                <a:cs typeface="PT Sans"/>
                <a:sym typeface="PT Sans"/>
              </a:rPr>
              <a:t>Lesson #3    </a:t>
            </a:r>
            <a:r>
              <a:rPr b="1" i="0" lang="en-US" sz="2400" u="sng" cap="none" strike="noStrike">
                <a:solidFill>
                  <a:schemeClr val="dk1"/>
                </a:solidFill>
                <a:latin typeface="PT Sans"/>
                <a:ea typeface="PT Sans"/>
                <a:cs typeface="PT Sans"/>
                <a:sym typeface="PT Sans"/>
              </a:rPr>
              <a:t>CAUSE AND EFFECT </a:t>
            </a:r>
            <a:endParaRPr b="1" sz="2400" u="sng" cap="none">
              <a:solidFill>
                <a:schemeClr val="dk1"/>
              </a:solidFill>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aphicFrame>
        <p:nvGraphicFramePr>
          <p:cNvPr id="131" name="Google Shape;131;p10"/>
          <p:cNvGraphicFramePr/>
          <p:nvPr/>
        </p:nvGraphicFramePr>
        <p:xfrm>
          <a:off x="1524000" y="539750"/>
          <a:ext cx="3000000" cy="3000000"/>
        </p:xfrm>
        <a:graphic>
          <a:graphicData uri="http://schemas.openxmlformats.org/drawingml/2006/table">
            <a:tbl>
              <a:tblPr bandRow="1" firstRow="1">
                <a:noFill/>
                <a:tableStyleId>{8B16417C-12F6-45F5-B9E1-DAC096374A3E}</a:tableStyleId>
              </a:tblPr>
              <a:tblGrid>
                <a:gridCol w="2032000"/>
                <a:gridCol w="2032000"/>
                <a:gridCol w="2032000"/>
              </a:tblGrid>
              <a:tr h="370850">
                <a:tc>
                  <a:txBody>
                    <a:bodyPr/>
                    <a:lstStyle/>
                    <a:p>
                      <a:pPr indent="0" lvl="0" marL="0" marR="0" rtl="0" algn="l">
                        <a:spcBef>
                          <a:spcPts val="0"/>
                        </a:spcBef>
                        <a:spcAft>
                          <a:spcPts val="0"/>
                        </a:spcAft>
                        <a:buNone/>
                      </a:pPr>
                      <a:r>
                        <a:rPr lang="en-US" sz="1800"/>
                        <a:t>Text type</a:t>
                      </a:r>
                      <a:endParaRPr sz="1800"/>
                    </a:p>
                  </a:txBody>
                  <a:tcPr marT="45725" marB="45725" marR="91450" marL="91450"/>
                </a:tc>
                <a:tc>
                  <a:txBody>
                    <a:bodyPr/>
                    <a:lstStyle/>
                    <a:p>
                      <a:pPr indent="0" lvl="0" marL="0" marR="0" rtl="0" algn="l">
                        <a:spcBef>
                          <a:spcPts val="0"/>
                        </a:spcBef>
                        <a:spcAft>
                          <a:spcPts val="0"/>
                        </a:spcAft>
                        <a:buNone/>
                      </a:pPr>
                      <a:r>
                        <a:rPr lang="en-US" sz="1800"/>
                        <a:t>Advantages</a:t>
                      </a:r>
                      <a:endParaRPr sz="1800"/>
                    </a:p>
                  </a:txBody>
                  <a:tcPr marT="45725" marB="45725" marR="91450" marL="91450"/>
                </a:tc>
                <a:tc>
                  <a:txBody>
                    <a:bodyPr/>
                    <a:lstStyle/>
                    <a:p>
                      <a:pPr indent="0" lvl="0" marL="0" marR="0" rtl="0" algn="l">
                        <a:spcBef>
                          <a:spcPts val="0"/>
                        </a:spcBef>
                        <a:spcAft>
                          <a:spcPts val="0"/>
                        </a:spcAft>
                        <a:buNone/>
                      </a:pPr>
                      <a:r>
                        <a:rPr lang="en-US" sz="1800"/>
                        <a:t>Disadvantages</a:t>
                      </a:r>
                      <a:endParaRPr sz="1800"/>
                    </a:p>
                  </a:txBody>
                  <a:tcPr marT="45725" marB="45725" marR="91450" marL="91450"/>
                </a:tc>
              </a:tr>
              <a:tr h="370850">
                <a:tc>
                  <a:txBody>
                    <a:bodyPr/>
                    <a:lstStyle/>
                    <a:p>
                      <a:pPr indent="0" lvl="0" marL="0" marR="0" rtl="0" algn="l">
                        <a:spcBef>
                          <a:spcPts val="0"/>
                        </a:spcBef>
                        <a:spcAft>
                          <a:spcPts val="0"/>
                        </a:spcAft>
                        <a:buNone/>
                      </a:pPr>
                      <a:r>
                        <a:rPr lang="en-US" sz="1800"/>
                        <a:t>textbook</a:t>
                      </a:r>
                      <a:endParaRPr sz="1800"/>
                    </a:p>
                  </a:txBody>
                  <a:tcPr marT="45725" marB="45725" marR="91450" marL="91450"/>
                </a:tc>
                <a:tc>
                  <a:txBody>
                    <a:bodyPr/>
                    <a:lstStyle/>
                    <a:p>
                      <a:pPr indent="0" lvl="0" marL="0" marR="0" rtl="0" algn="l">
                        <a:spcBef>
                          <a:spcPts val="0"/>
                        </a:spcBef>
                        <a:spcAft>
                          <a:spcPts val="0"/>
                        </a:spcAft>
                        <a:buNone/>
                      </a:pPr>
                      <a:r>
                        <a:rPr lang="en-US" sz="1800"/>
                        <a:t>reliable </a:t>
                      </a:r>
                      <a:endParaRPr sz="1800"/>
                    </a:p>
                  </a:txBody>
                  <a:tcPr marT="45725" marB="45725" marR="91450" marL="91450"/>
                </a:tc>
                <a:tc>
                  <a:txBody>
                    <a:bodyPr/>
                    <a:lstStyle/>
                    <a:p>
                      <a:pPr indent="0" lvl="0" marL="0" marR="0" rtl="0" algn="l">
                        <a:spcBef>
                          <a:spcPts val="0"/>
                        </a:spcBef>
                        <a:spcAft>
                          <a:spcPts val="0"/>
                        </a:spcAft>
                        <a:buNone/>
                      </a:pPr>
                      <a:r>
                        <a:rPr lang="en-US" sz="1800"/>
                        <a:t>difficult, not relevant , general information</a:t>
                      </a:r>
                      <a:endParaRPr sz="1800"/>
                    </a:p>
                  </a:txBody>
                  <a:tcPr marT="45725" marB="45725" marR="91450" marL="91450"/>
                </a:tc>
              </a:tr>
              <a:tr h="370850">
                <a:tc>
                  <a:txBody>
                    <a:bodyPr/>
                    <a:lstStyle/>
                    <a:p>
                      <a:pPr indent="0" lvl="0" marL="0" marR="0" rtl="0" algn="l">
                        <a:spcBef>
                          <a:spcPts val="0"/>
                        </a:spcBef>
                        <a:spcAft>
                          <a:spcPts val="0"/>
                        </a:spcAft>
                        <a:buNone/>
                      </a:pPr>
                      <a:r>
                        <a:rPr lang="en-US" sz="1800"/>
                        <a:t>scientific article</a:t>
                      </a:r>
                      <a:endParaRPr sz="1800"/>
                    </a:p>
                  </a:txBody>
                  <a:tcPr marT="45725" marB="45725" marR="91450" marL="91450"/>
                </a:tc>
                <a:tc>
                  <a:txBody>
                    <a:bodyPr/>
                    <a:lstStyle/>
                    <a:p>
                      <a:pPr indent="0" lvl="0" marL="0" marR="0" rtl="0" algn="l">
                        <a:spcBef>
                          <a:spcPts val="0"/>
                        </a:spcBef>
                        <a:spcAft>
                          <a:spcPts val="0"/>
                        </a:spcAft>
                        <a:buNone/>
                      </a:pPr>
                      <a:r>
                        <a:rPr lang="en-US" sz="1800"/>
                        <a:t>more detailed more accurate up to date</a:t>
                      </a:r>
                      <a:endParaRPr sz="1800"/>
                    </a:p>
                  </a:txBody>
                  <a:tcPr marT="45725" marB="45725" marR="91450" marL="91450"/>
                </a:tc>
                <a:tc>
                  <a:txBody>
                    <a:bodyPr/>
                    <a:lstStyle/>
                    <a:p>
                      <a:pPr indent="0" lvl="0" marL="0" marR="0" rtl="0" algn="l">
                        <a:spcBef>
                          <a:spcPts val="0"/>
                        </a:spcBef>
                        <a:spcAft>
                          <a:spcPts val="0"/>
                        </a:spcAft>
                        <a:buNone/>
                      </a:pPr>
                      <a:r>
                        <a:rPr lang="en-US" sz="1800"/>
                        <a:t>possibly unreliable,  </a:t>
                      </a:r>
                      <a:endParaRPr sz="1800"/>
                    </a:p>
                  </a:txBody>
                  <a:tcPr marT="45725" marB="45725" marR="91450" marL="91450"/>
                </a:tc>
              </a:tr>
              <a:tr h="370850">
                <a:tc>
                  <a:txBody>
                    <a:bodyPr/>
                    <a:lstStyle/>
                    <a:p>
                      <a:pPr indent="0" lvl="0" marL="0" marR="0" rtl="0" algn="l">
                        <a:spcBef>
                          <a:spcPts val="0"/>
                        </a:spcBef>
                        <a:spcAft>
                          <a:spcPts val="0"/>
                        </a:spcAft>
                        <a:buNone/>
                      </a:pPr>
                      <a:r>
                        <a:rPr lang="en-US" sz="1800"/>
                        <a:t>reports</a:t>
                      </a:r>
                      <a:endParaRPr sz="1800"/>
                    </a:p>
                  </a:txBody>
                  <a:tcPr marT="45725" marB="45725" marR="91450" marL="91450"/>
                </a:tc>
                <a:tc>
                  <a:txBody>
                    <a:bodyPr/>
                    <a:lstStyle/>
                    <a:p>
                      <a:pPr indent="0" lvl="0" marL="0" marR="0" rtl="0" algn="l">
                        <a:spcBef>
                          <a:spcPts val="0"/>
                        </a:spcBef>
                        <a:spcAft>
                          <a:spcPts val="0"/>
                        </a:spcAft>
                        <a:buNone/>
                      </a:pPr>
                      <a:r>
                        <a:rPr lang="en-US" sz="1800"/>
                        <a:t>easy to read</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websites</a:t>
                      </a:r>
                      <a:endParaRPr sz="1800"/>
                    </a:p>
                  </a:txBody>
                  <a:tcPr marT="45725" marB="45725" marR="91450" marL="91450"/>
                </a:tc>
                <a:tc>
                  <a:txBody>
                    <a:bodyPr/>
                    <a:lstStyle/>
                    <a:p>
                      <a:pPr indent="0" lvl="0" marL="0" marR="0" rtl="0" algn="l">
                        <a:spcBef>
                          <a:spcPts val="0"/>
                        </a:spcBef>
                        <a:spcAft>
                          <a:spcPts val="0"/>
                        </a:spcAft>
                        <a:buNone/>
                      </a:pPr>
                      <a:r>
                        <a:rPr lang="en-US" sz="1800"/>
                        <a:t>east to access </a:t>
                      </a:r>
                      <a:endParaRPr sz="1800"/>
                    </a:p>
                  </a:txBody>
                  <a:tcPr marT="45725" marB="45725" marR="91450" marL="91450"/>
                </a:tc>
                <a:tc>
                  <a:txBody>
                    <a:bodyPr/>
                    <a:lstStyle/>
                    <a:p>
                      <a:pPr indent="0" lvl="0" marL="0" marR="0" rtl="0" algn="l">
                        <a:spcBef>
                          <a:spcPts val="0"/>
                        </a:spcBef>
                        <a:spcAft>
                          <a:spcPts val="0"/>
                        </a:spcAft>
                        <a:buNone/>
                      </a:pPr>
                      <a:r>
                        <a:rPr lang="en-US" sz="1800"/>
                        <a:t>not reliable , not objective, risk of bias </a:t>
                      </a:r>
                      <a:endParaRPr sz="1800"/>
                    </a:p>
                  </a:txBody>
                  <a:tcPr marT="45725" marB="45725" marR="91450" marL="91450"/>
                </a:tc>
              </a:tr>
              <a:tr h="370850">
                <a:tc>
                  <a:txBody>
                    <a:bodyPr/>
                    <a:lstStyle/>
                    <a:p>
                      <a:pPr indent="0" lvl="0" marL="0" marR="0" rtl="0" algn="l">
                        <a:spcBef>
                          <a:spcPts val="0"/>
                        </a:spcBef>
                        <a:spcAft>
                          <a:spcPts val="0"/>
                        </a:spcAft>
                        <a:buNone/>
                      </a:pPr>
                      <a:r>
                        <a:rPr lang="en-US" sz="1800"/>
                        <a:t>magazine article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nvSpPr>
        <p:spPr>
          <a:xfrm>
            <a:off x="827584" y="411510"/>
            <a:ext cx="53285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Developing Critical Approaches</a:t>
            </a:r>
            <a:endParaRPr sz="1800">
              <a:solidFill>
                <a:schemeClr val="dk1"/>
              </a:solidFill>
              <a:latin typeface="PT Sans"/>
              <a:ea typeface="PT Sans"/>
              <a:cs typeface="PT Sans"/>
              <a:sym typeface="PT Sans"/>
            </a:endParaRPr>
          </a:p>
        </p:txBody>
      </p:sp>
      <p:sp>
        <p:nvSpPr>
          <p:cNvPr id="137" name="Google Shape;137;p11"/>
          <p:cNvSpPr txBox="1"/>
          <p:nvPr/>
        </p:nvSpPr>
        <p:spPr>
          <a:xfrm>
            <a:off x="1115616" y="1203598"/>
            <a:ext cx="6480720" cy="3139321"/>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PT Sans"/>
                <a:ea typeface="PT Sans"/>
                <a:cs typeface="PT Sans"/>
                <a:sym typeface="PT Sans"/>
              </a:rPr>
              <a:t>To take critical approach to texts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PT Sans"/>
                <a:ea typeface="PT Sans"/>
                <a:cs typeface="PT Sans"/>
                <a:sym typeface="PT Sans"/>
              </a:rPr>
              <a:t>To understand well what is written in the text</a:t>
            </a:r>
            <a:endParaRPr/>
          </a:p>
          <a:p>
            <a:pPr indent="0" lvl="0" marL="0" marR="0" rtl="0" algn="l">
              <a:spcBef>
                <a:spcPts val="0"/>
              </a:spcBef>
              <a:spcAft>
                <a:spcPts val="0"/>
              </a:spcAft>
              <a:buNone/>
            </a:pPr>
            <a:r>
              <a:t/>
            </a:r>
            <a:endParaRPr sz="1800">
              <a:solidFill>
                <a:schemeClr val="dk1"/>
              </a:solidFill>
              <a:latin typeface="PT Sans"/>
              <a:ea typeface="PT Sans"/>
              <a:cs typeface="PT Sans"/>
              <a:sym typeface="PT Sans"/>
            </a:endParaRPr>
          </a:p>
          <a:p>
            <a:pPr indent="0" lvl="0" marL="0" marR="0" rtl="0" algn="l">
              <a:spcBef>
                <a:spcPts val="0"/>
              </a:spcBef>
              <a:spcAft>
                <a:spcPts val="0"/>
              </a:spcAft>
              <a:buNone/>
            </a:pPr>
            <a:r>
              <a:rPr b="1" lang="en-US" sz="1800">
                <a:solidFill>
                  <a:schemeClr val="dk1"/>
                </a:solidFill>
                <a:latin typeface="PT Sans"/>
                <a:ea typeface="PT Sans"/>
                <a:cs typeface="PT Sans"/>
                <a:sym typeface="PT Sans"/>
              </a:rPr>
              <a:t>Techniques/strategies/methods</a:t>
            </a:r>
            <a:endParaRPr/>
          </a:p>
          <a:p>
            <a:pPr indent="0" lvl="0" marL="0" marR="0" rtl="0" algn="l">
              <a:spcBef>
                <a:spcPts val="0"/>
              </a:spcBef>
              <a:spcAft>
                <a:spcPts val="0"/>
              </a:spcAft>
              <a:buNone/>
            </a:pPr>
            <a:r>
              <a:t/>
            </a:r>
            <a:endParaRPr sz="1800">
              <a:solidFill>
                <a:schemeClr val="dk1"/>
              </a:solidFill>
              <a:latin typeface="PT Sans"/>
              <a:ea typeface="PT Sans"/>
              <a:cs typeface="PT Sans"/>
              <a:sym typeface="PT Sans"/>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Scanning </a:t>
            </a:r>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Skimming</a:t>
            </a:r>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Surveying </a:t>
            </a:r>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Extensive reading</a:t>
            </a:r>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Intensive reading </a:t>
            </a:r>
            <a:endParaRPr sz="1800">
              <a:solidFill>
                <a:schemeClr val="dk1"/>
              </a:solidFill>
              <a:latin typeface="PT Sans"/>
              <a:ea typeface="PT Sans"/>
              <a:cs typeface="PT Sans"/>
              <a:sym typeface="PT Sans"/>
            </a:endParaRPr>
          </a:p>
          <a:p>
            <a:pPr indent="0" lvl="0" marL="0" marR="0" rtl="0" algn="l">
              <a:spcBef>
                <a:spcPts val="0"/>
              </a:spcBef>
              <a:spcAft>
                <a:spcPts val="0"/>
              </a:spcAft>
              <a:buNone/>
            </a:pPr>
            <a:r>
              <a:t/>
            </a:r>
            <a:endParaRPr sz="1800">
              <a:solidFill>
                <a:schemeClr val="dk1"/>
              </a:solidFill>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txBox="1"/>
          <p:nvPr/>
        </p:nvSpPr>
        <p:spPr>
          <a:xfrm>
            <a:off x="683568" y="195486"/>
            <a:ext cx="71287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Complete the empty boxes in the chart with the following techniques. </a:t>
            </a:r>
            <a:endParaRPr sz="1800">
              <a:solidFill>
                <a:schemeClr val="dk1"/>
              </a:solidFill>
              <a:latin typeface="PT Sans"/>
              <a:ea typeface="PT Sans"/>
              <a:cs typeface="PT Sans"/>
              <a:sym typeface="PT Sans"/>
            </a:endParaRPr>
          </a:p>
        </p:txBody>
      </p:sp>
      <p:sp>
        <p:nvSpPr>
          <p:cNvPr id="143" name="Google Shape;143;p12"/>
          <p:cNvSpPr/>
          <p:nvPr/>
        </p:nvSpPr>
        <p:spPr>
          <a:xfrm>
            <a:off x="2411760" y="771550"/>
            <a:ext cx="3888432" cy="504056"/>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T Sans"/>
                <a:ea typeface="PT Sans"/>
                <a:cs typeface="PT Sans"/>
                <a:sym typeface="PT Sans"/>
              </a:rPr>
              <a:t>Read title and sub-title carefully</a:t>
            </a:r>
            <a:endParaRPr sz="1800">
              <a:solidFill>
                <a:schemeClr val="dk1"/>
              </a:solidFill>
              <a:latin typeface="PT Sans"/>
              <a:ea typeface="PT Sans"/>
              <a:cs typeface="PT Sans"/>
              <a:sym typeface="PT Sans"/>
            </a:endParaRPr>
          </a:p>
        </p:txBody>
      </p:sp>
      <p:sp>
        <p:nvSpPr>
          <p:cNvPr id="144" name="Google Shape;144;p12"/>
          <p:cNvSpPr/>
          <p:nvPr/>
        </p:nvSpPr>
        <p:spPr>
          <a:xfrm>
            <a:off x="2627784" y="1707654"/>
            <a:ext cx="3600400" cy="576064"/>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T Sans"/>
              <a:ea typeface="PT Sans"/>
              <a:cs typeface="PT Sans"/>
              <a:sym typeface="PT Sans"/>
            </a:endParaRPr>
          </a:p>
        </p:txBody>
      </p:sp>
      <p:cxnSp>
        <p:nvCxnSpPr>
          <p:cNvPr id="145" name="Google Shape;145;p12"/>
          <p:cNvCxnSpPr>
            <a:stCxn id="143" idx="2"/>
          </p:cNvCxnSpPr>
          <p:nvPr/>
        </p:nvCxnSpPr>
        <p:spPr>
          <a:xfrm>
            <a:off x="4355976" y="1275606"/>
            <a:ext cx="0" cy="360000"/>
          </a:xfrm>
          <a:prstGeom prst="straightConnector1">
            <a:avLst/>
          </a:prstGeom>
          <a:solidFill>
            <a:schemeClr val="lt1"/>
          </a:solidFill>
          <a:ln cap="flat" cmpd="sng" w="38100">
            <a:solidFill>
              <a:schemeClr val="accent1"/>
            </a:solidFill>
            <a:prstDash val="solid"/>
            <a:round/>
            <a:headEnd len="sm" w="sm" type="none"/>
            <a:tailEnd len="med" w="med" type="stealth"/>
          </a:ln>
        </p:spPr>
      </p:cxnSp>
      <p:cxnSp>
        <p:nvCxnSpPr>
          <p:cNvPr id="146" name="Google Shape;146;p12"/>
          <p:cNvCxnSpPr/>
          <p:nvPr/>
        </p:nvCxnSpPr>
        <p:spPr>
          <a:xfrm flipH="1">
            <a:off x="3347864" y="2283718"/>
            <a:ext cx="288032" cy="216024"/>
          </a:xfrm>
          <a:prstGeom prst="straightConnector1">
            <a:avLst/>
          </a:prstGeom>
          <a:solidFill>
            <a:schemeClr val="lt1"/>
          </a:solidFill>
          <a:ln cap="flat" cmpd="sng" w="38100">
            <a:solidFill>
              <a:schemeClr val="accent1"/>
            </a:solidFill>
            <a:prstDash val="solid"/>
            <a:round/>
            <a:headEnd len="sm" w="sm" type="none"/>
            <a:tailEnd len="med" w="med" type="stealth"/>
          </a:ln>
        </p:spPr>
      </p:cxnSp>
      <p:cxnSp>
        <p:nvCxnSpPr>
          <p:cNvPr id="147" name="Google Shape;147;p12"/>
          <p:cNvCxnSpPr/>
          <p:nvPr/>
        </p:nvCxnSpPr>
        <p:spPr>
          <a:xfrm>
            <a:off x="4932040" y="2283718"/>
            <a:ext cx="288032" cy="216024"/>
          </a:xfrm>
          <a:prstGeom prst="straightConnector1">
            <a:avLst/>
          </a:prstGeom>
          <a:solidFill>
            <a:schemeClr val="lt1"/>
          </a:solidFill>
          <a:ln cap="flat" cmpd="sng" w="38100">
            <a:solidFill>
              <a:schemeClr val="accent1"/>
            </a:solidFill>
            <a:prstDash val="solid"/>
            <a:round/>
            <a:headEnd len="sm" w="sm" type="none"/>
            <a:tailEnd len="med" w="med" type="stealth"/>
          </a:ln>
        </p:spPr>
      </p:cxnSp>
      <p:sp>
        <p:nvSpPr>
          <p:cNvPr id="148" name="Google Shape;148;p12"/>
          <p:cNvSpPr/>
          <p:nvPr/>
        </p:nvSpPr>
        <p:spPr>
          <a:xfrm>
            <a:off x="323528" y="2571750"/>
            <a:ext cx="3672408" cy="504056"/>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T Sans"/>
                <a:ea typeface="PT Sans"/>
                <a:cs typeface="PT Sans"/>
                <a:sym typeface="PT Sans"/>
              </a:rPr>
              <a:t>Skim text for gist – is it relevant?</a:t>
            </a:r>
            <a:endParaRPr sz="1800">
              <a:solidFill>
                <a:schemeClr val="dk1"/>
              </a:solidFill>
              <a:latin typeface="PT Sans"/>
              <a:ea typeface="PT Sans"/>
              <a:cs typeface="PT Sans"/>
              <a:sym typeface="PT Sans"/>
            </a:endParaRPr>
          </a:p>
        </p:txBody>
      </p:sp>
      <p:sp>
        <p:nvSpPr>
          <p:cNvPr id="149" name="Google Shape;149;p12"/>
          <p:cNvSpPr/>
          <p:nvPr/>
        </p:nvSpPr>
        <p:spPr>
          <a:xfrm>
            <a:off x="4860032" y="2571750"/>
            <a:ext cx="4176464" cy="432048"/>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T Sans"/>
              <a:ea typeface="PT Sans"/>
              <a:cs typeface="PT Sans"/>
              <a:sym typeface="PT Sans"/>
            </a:endParaRPr>
          </a:p>
        </p:txBody>
      </p:sp>
      <p:cxnSp>
        <p:nvCxnSpPr>
          <p:cNvPr id="150" name="Google Shape;150;p12"/>
          <p:cNvCxnSpPr/>
          <p:nvPr/>
        </p:nvCxnSpPr>
        <p:spPr>
          <a:xfrm>
            <a:off x="3347864" y="3075806"/>
            <a:ext cx="0" cy="288032"/>
          </a:xfrm>
          <a:prstGeom prst="straightConnector1">
            <a:avLst/>
          </a:prstGeom>
          <a:solidFill>
            <a:schemeClr val="lt1"/>
          </a:solidFill>
          <a:ln cap="flat" cmpd="sng" w="38100">
            <a:solidFill>
              <a:schemeClr val="accent1"/>
            </a:solidFill>
            <a:prstDash val="solid"/>
            <a:round/>
            <a:headEnd len="sm" w="sm" type="none"/>
            <a:tailEnd len="med" w="med" type="stealth"/>
          </a:ln>
        </p:spPr>
      </p:cxnSp>
      <p:cxnSp>
        <p:nvCxnSpPr>
          <p:cNvPr id="151" name="Google Shape;151;p12"/>
          <p:cNvCxnSpPr/>
          <p:nvPr/>
        </p:nvCxnSpPr>
        <p:spPr>
          <a:xfrm>
            <a:off x="5292080" y="3075806"/>
            <a:ext cx="0" cy="288032"/>
          </a:xfrm>
          <a:prstGeom prst="straightConnector1">
            <a:avLst/>
          </a:prstGeom>
          <a:solidFill>
            <a:schemeClr val="lt1"/>
          </a:solidFill>
          <a:ln cap="flat" cmpd="sng" w="38100">
            <a:solidFill>
              <a:schemeClr val="accent1"/>
            </a:solidFill>
            <a:prstDash val="solid"/>
            <a:round/>
            <a:headEnd len="sm" w="sm" type="none"/>
            <a:tailEnd len="med" w="med" type="stealth"/>
          </a:ln>
        </p:spPr>
      </p:cxnSp>
      <p:sp>
        <p:nvSpPr>
          <p:cNvPr id="152" name="Google Shape;152;p12"/>
          <p:cNvSpPr/>
          <p:nvPr/>
        </p:nvSpPr>
        <p:spPr>
          <a:xfrm>
            <a:off x="2555776" y="3435846"/>
            <a:ext cx="3672408" cy="576064"/>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PT Sans"/>
                <a:ea typeface="PT Sans"/>
                <a:cs typeface="PT Sans"/>
                <a:sym typeface="PT Sans"/>
              </a:rPr>
              <a:t>Read extensively when useful sections are found</a:t>
            </a:r>
            <a:endParaRPr sz="1800">
              <a:solidFill>
                <a:schemeClr val="dk1"/>
              </a:solidFill>
              <a:latin typeface="PT Sans"/>
              <a:ea typeface="PT Sans"/>
              <a:cs typeface="PT Sans"/>
              <a:sym typeface="PT Sans"/>
            </a:endParaRPr>
          </a:p>
        </p:txBody>
      </p:sp>
      <p:cxnSp>
        <p:nvCxnSpPr>
          <p:cNvPr id="153" name="Google Shape;153;p12"/>
          <p:cNvCxnSpPr/>
          <p:nvPr/>
        </p:nvCxnSpPr>
        <p:spPr>
          <a:xfrm>
            <a:off x="4355976" y="4083918"/>
            <a:ext cx="0" cy="288032"/>
          </a:xfrm>
          <a:prstGeom prst="straightConnector1">
            <a:avLst/>
          </a:prstGeom>
          <a:solidFill>
            <a:schemeClr val="lt1"/>
          </a:solidFill>
          <a:ln cap="flat" cmpd="sng" w="38100">
            <a:solidFill>
              <a:schemeClr val="accent1"/>
            </a:solidFill>
            <a:prstDash val="solid"/>
            <a:round/>
            <a:headEnd len="sm" w="sm" type="none"/>
            <a:tailEnd len="med" w="med" type="stealth"/>
          </a:ln>
        </p:spPr>
      </p:cxnSp>
      <p:sp>
        <p:nvSpPr>
          <p:cNvPr id="154" name="Google Shape;154;p12"/>
          <p:cNvSpPr/>
          <p:nvPr/>
        </p:nvSpPr>
        <p:spPr>
          <a:xfrm>
            <a:off x="2699792" y="4371950"/>
            <a:ext cx="3600400" cy="576064"/>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T Sans"/>
              <a:ea typeface="PT Sans"/>
              <a:cs typeface="PT Sans"/>
              <a:sym typeface="PT Sans"/>
            </a:endParaRPr>
          </a:p>
        </p:txBody>
      </p:sp>
      <p:sp>
        <p:nvSpPr>
          <p:cNvPr id="155" name="Google Shape;155;p12"/>
          <p:cNvSpPr txBox="1"/>
          <p:nvPr/>
        </p:nvSpPr>
        <p:spPr>
          <a:xfrm>
            <a:off x="0" y="1347614"/>
            <a:ext cx="2520280" cy="1077218"/>
          </a:xfrm>
          <a:prstGeom prst="rect">
            <a:avLst/>
          </a:prstGeom>
          <a:noFill/>
          <a:ln>
            <a:noFill/>
          </a:ln>
        </p:spPr>
        <p:txBody>
          <a:bodyPr anchorCtr="0" anchor="t" bIns="45700" lIns="91425" spcFirstLastPara="1" rIns="91425" wrap="square" tIns="45700">
            <a:spAutoFit/>
          </a:bodyPr>
          <a:lstStyle/>
          <a:p>
            <a:pPr indent="-101600" lvl="0" marL="88900" marR="0" rtl="0" algn="l">
              <a:spcBef>
                <a:spcPts val="0"/>
              </a:spcBef>
              <a:spcAft>
                <a:spcPts val="0"/>
              </a:spcAft>
              <a:buClr>
                <a:schemeClr val="dk1"/>
              </a:buClr>
              <a:buSzPts val="1600"/>
              <a:buFont typeface="Arial"/>
              <a:buChar char="•"/>
            </a:pPr>
            <a:r>
              <a:rPr lang="en-US" sz="1600">
                <a:solidFill>
                  <a:schemeClr val="dk1"/>
                </a:solidFill>
                <a:latin typeface="PT Sans"/>
                <a:ea typeface="PT Sans"/>
                <a:cs typeface="PT Sans"/>
                <a:sym typeface="PT Sans"/>
              </a:rPr>
              <a:t>Read intensively to make notes on key points</a:t>
            </a:r>
            <a:endParaRPr/>
          </a:p>
          <a:p>
            <a:pPr indent="-101600" lvl="0" marL="0" marR="0" rtl="0" algn="l">
              <a:spcBef>
                <a:spcPts val="0"/>
              </a:spcBef>
              <a:spcAft>
                <a:spcPts val="0"/>
              </a:spcAft>
              <a:buClr>
                <a:schemeClr val="dk1"/>
              </a:buClr>
              <a:buSzPts val="1600"/>
              <a:buFont typeface="Arial"/>
              <a:buChar char="•"/>
            </a:pPr>
            <a:r>
              <a:rPr lang="en-US" sz="1600">
                <a:solidFill>
                  <a:schemeClr val="dk1"/>
                </a:solidFill>
                <a:latin typeface="PT Sans"/>
                <a:ea typeface="PT Sans"/>
                <a:cs typeface="PT Sans"/>
                <a:sym typeface="PT Sans"/>
              </a:rPr>
              <a:t>Scan text for info</a:t>
            </a:r>
            <a:endParaRPr/>
          </a:p>
          <a:p>
            <a:pPr indent="-101600" lvl="0" marL="88900" marR="0" rtl="0" algn="l">
              <a:spcBef>
                <a:spcPts val="0"/>
              </a:spcBef>
              <a:spcAft>
                <a:spcPts val="0"/>
              </a:spcAft>
              <a:buClr>
                <a:schemeClr val="dk1"/>
              </a:buClr>
              <a:buSzPts val="1600"/>
              <a:buFont typeface="Arial"/>
              <a:buChar char="•"/>
            </a:pPr>
            <a:r>
              <a:rPr lang="en-US" sz="1600">
                <a:solidFill>
                  <a:schemeClr val="dk1"/>
                </a:solidFill>
                <a:latin typeface="PT Sans"/>
                <a:ea typeface="PT Sans"/>
                <a:cs typeface="PT Sans"/>
                <a:sym typeface="PT Sans"/>
              </a:rPr>
              <a:t>Survey text features</a:t>
            </a:r>
            <a:endParaRPr sz="1600">
              <a:solidFill>
                <a:schemeClr val="dk1"/>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nvSpPr>
        <p:spPr>
          <a:xfrm>
            <a:off x="539552" y="627534"/>
            <a:ext cx="8280920" cy="383181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800">
                <a:solidFill>
                  <a:schemeClr val="dk1"/>
                </a:solidFill>
                <a:latin typeface="PT Sans"/>
                <a:ea typeface="PT Sans"/>
                <a:cs typeface="PT Sans"/>
                <a:sym typeface="PT Sans"/>
              </a:rPr>
              <a:t>Author</a:t>
            </a:r>
            <a:r>
              <a:rPr lang="en-US" sz="1800">
                <a:solidFill>
                  <a:schemeClr val="dk1"/>
                </a:solidFill>
                <a:latin typeface="PT Sans"/>
                <a:ea typeface="PT Sans"/>
                <a:cs typeface="PT Sans"/>
                <a:sym typeface="PT Sans"/>
              </a:rPr>
              <a:t>: is the writer well-known in his/her field? What else has he/she published?</a:t>
            </a:r>
            <a:endParaRPr/>
          </a:p>
          <a:p>
            <a:pPr indent="-2874963" lvl="0" marL="2874963" marR="0" rtl="0" algn="l">
              <a:lnSpc>
                <a:spcPct val="150000"/>
              </a:lnSpc>
              <a:spcBef>
                <a:spcPts val="0"/>
              </a:spcBef>
              <a:spcAft>
                <a:spcPts val="0"/>
              </a:spcAft>
              <a:buNone/>
            </a:pPr>
            <a:r>
              <a:rPr b="1" lang="en-US" sz="1800">
                <a:solidFill>
                  <a:schemeClr val="dk1"/>
                </a:solidFill>
                <a:latin typeface="PT Sans"/>
                <a:ea typeface="PT Sans"/>
                <a:cs typeface="PT Sans"/>
                <a:sym typeface="PT Sans"/>
              </a:rPr>
              <a:t>Publication date and edition</a:t>
            </a:r>
            <a:r>
              <a:rPr lang="en-US" sz="1800">
                <a:solidFill>
                  <a:schemeClr val="dk1"/>
                </a:solidFill>
                <a:latin typeface="PT Sans"/>
                <a:ea typeface="PT Sans"/>
                <a:cs typeface="PT Sans"/>
                <a:sym typeface="PT Sans"/>
              </a:rPr>
              <a:t>: do not use a first editions if there is a second edition</a:t>
            </a:r>
            <a:endParaRPr/>
          </a:p>
          <a:p>
            <a:pPr indent="-2874963" lvl="0" marL="2874963" marR="0" rtl="0" algn="l">
              <a:lnSpc>
                <a:spcPct val="150000"/>
              </a:lnSpc>
              <a:spcBef>
                <a:spcPts val="0"/>
              </a:spcBef>
              <a:spcAft>
                <a:spcPts val="0"/>
              </a:spcAft>
              <a:buNone/>
            </a:pPr>
            <a:r>
              <a:rPr lang="en-US" sz="1800">
                <a:solidFill>
                  <a:schemeClr val="dk1"/>
                </a:solidFill>
                <a:latin typeface="PT Sans"/>
                <a:ea typeface="PT Sans"/>
                <a:cs typeface="PT Sans"/>
                <a:sym typeface="PT Sans"/>
              </a:rPr>
              <a:t>available. </a:t>
            </a:r>
            <a:endParaRPr/>
          </a:p>
          <a:p>
            <a:pPr indent="0" lvl="0" marL="0" marR="0" rtl="0" algn="l">
              <a:lnSpc>
                <a:spcPct val="150000"/>
              </a:lnSpc>
              <a:spcBef>
                <a:spcPts val="0"/>
              </a:spcBef>
              <a:spcAft>
                <a:spcPts val="0"/>
              </a:spcAft>
              <a:buNone/>
            </a:pPr>
            <a:r>
              <a:rPr b="1" lang="en-US" sz="1800">
                <a:solidFill>
                  <a:schemeClr val="dk1"/>
                </a:solidFill>
                <a:latin typeface="PT Sans"/>
                <a:ea typeface="PT Sans"/>
                <a:cs typeface="PT Sans"/>
                <a:sym typeface="PT Sans"/>
              </a:rPr>
              <a:t>Abstract/Summary</a:t>
            </a:r>
            <a:r>
              <a:rPr lang="en-US" sz="1800">
                <a:solidFill>
                  <a:schemeClr val="dk1"/>
                </a:solidFill>
                <a:latin typeface="PT Sans"/>
                <a:ea typeface="PT Sans"/>
                <a:cs typeface="PT Sans"/>
                <a:sym typeface="PT Sans"/>
              </a:rPr>
              <a:t>: is it worth reading the full article?</a:t>
            </a:r>
            <a:endParaRPr/>
          </a:p>
          <a:p>
            <a:pPr indent="0" lvl="0" marL="0" marR="0" rtl="0" algn="l">
              <a:lnSpc>
                <a:spcPct val="150000"/>
              </a:lnSpc>
              <a:spcBef>
                <a:spcPts val="0"/>
              </a:spcBef>
              <a:spcAft>
                <a:spcPts val="0"/>
              </a:spcAft>
              <a:buNone/>
            </a:pPr>
            <a:r>
              <a:rPr b="1" lang="en-US" sz="1800">
                <a:solidFill>
                  <a:schemeClr val="dk1"/>
                </a:solidFill>
                <a:latin typeface="PT Sans"/>
                <a:ea typeface="PT Sans"/>
                <a:cs typeface="PT Sans"/>
                <a:sym typeface="PT Sans"/>
              </a:rPr>
              <a:t>Contents</a:t>
            </a:r>
            <a:r>
              <a:rPr lang="en-US" sz="1800">
                <a:solidFill>
                  <a:schemeClr val="dk1"/>
                </a:solidFill>
                <a:latin typeface="PT Sans"/>
                <a:ea typeface="PT Sans"/>
                <a:cs typeface="PT Sans"/>
                <a:sym typeface="PT Sans"/>
              </a:rPr>
              <a:t>: a list of the main chapters or sections. This should tell you how much space is given to the topic you are searching. </a:t>
            </a:r>
            <a:endParaRPr/>
          </a:p>
          <a:p>
            <a:pPr indent="0" lvl="0" marL="0" marR="0" rtl="0" algn="l">
              <a:lnSpc>
                <a:spcPct val="150000"/>
              </a:lnSpc>
              <a:spcBef>
                <a:spcPts val="0"/>
              </a:spcBef>
              <a:spcAft>
                <a:spcPts val="0"/>
              </a:spcAft>
              <a:buNone/>
            </a:pPr>
            <a:r>
              <a:rPr b="1" lang="en-US" sz="1800">
                <a:solidFill>
                  <a:schemeClr val="dk1"/>
                </a:solidFill>
                <a:latin typeface="PT Sans"/>
                <a:ea typeface="PT Sans"/>
                <a:cs typeface="PT Sans"/>
                <a:sym typeface="PT Sans"/>
              </a:rPr>
              <a:t>Introduction or Preface</a:t>
            </a:r>
            <a:r>
              <a:rPr lang="en-US" sz="1800">
                <a:solidFill>
                  <a:schemeClr val="dk1"/>
                </a:solidFill>
                <a:latin typeface="PT Sans"/>
                <a:ea typeface="PT Sans"/>
                <a:cs typeface="PT Sans"/>
                <a:sym typeface="PT Sans"/>
              </a:rPr>
              <a:t>: This is where the author often explains his/her reasons for writing and also describes how the text is organized.  </a:t>
            </a:r>
            <a:endParaRPr/>
          </a:p>
          <a:p>
            <a:pPr indent="0" lvl="0" marL="0" marR="0" rtl="0" algn="l">
              <a:lnSpc>
                <a:spcPct val="150000"/>
              </a:lnSpc>
              <a:spcBef>
                <a:spcPts val="0"/>
              </a:spcBef>
              <a:spcAft>
                <a:spcPts val="0"/>
              </a:spcAft>
              <a:buNone/>
            </a:pPr>
            <a:r>
              <a:rPr b="1" lang="en-US" sz="1800">
                <a:solidFill>
                  <a:schemeClr val="dk1"/>
                </a:solidFill>
                <a:latin typeface="PT Sans"/>
                <a:ea typeface="PT Sans"/>
                <a:cs typeface="PT Sans"/>
                <a:sym typeface="PT Sans"/>
              </a:rPr>
              <a:t>References/Bibliography</a:t>
            </a:r>
            <a:endParaRPr b="1" sz="1800">
              <a:solidFill>
                <a:schemeClr val="dk1"/>
              </a:solidFill>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nvSpPr>
        <p:spPr>
          <a:xfrm>
            <a:off x="539552" y="555526"/>
            <a:ext cx="6552728" cy="27238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PT Sans"/>
                <a:ea typeface="PT Sans"/>
                <a:cs typeface="PT Sans"/>
                <a:sym typeface="PT Sans"/>
              </a:rPr>
              <a:t>Facts and Opinions</a:t>
            </a:r>
            <a:endParaRPr/>
          </a:p>
          <a:p>
            <a:pPr indent="0" lvl="0" marL="0" marR="0" rtl="0" algn="l">
              <a:spcBef>
                <a:spcPts val="0"/>
              </a:spcBef>
              <a:spcAft>
                <a:spcPts val="0"/>
              </a:spcAft>
              <a:buNone/>
            </a:pPr>
            <a:r>
              <a:t/>
            </a:r>
            <a:endParaRPr b="1" sz="1800">
              <a:solidFill>
                <a:schemeClr val="dk1"/>
              </a:solidFill>
              <a:latin typeface="PT Sans"/>
              <a:ea typeface="PT Sans"/>
              <a:cs typeface="PT Sans"/>
              <a:sym typeface="PT Sans"/>
            </a:endParaRPr>
          </a:p>
          <a:p>
            <a:pPr indent="0" lvl="0" marL="0" marR="0" rtl="0" algn="l">
              <a:lnSpc>
                <a:spcPct val="150000"/>
              </a:lnSpc>
              <a:spcBef>
                <a:spcPts val="0"/>
              </a:spcBef>
              <a:spcAft>
                <a:spcPts val="0"/>
              </a:spcAft>
              <a:buNone/>
            </a:pPr>
            <a:r>
              <a:rPr lang="en-US" sz="1800">
                <a:solidFill>
                  <a:schemeClr val="dk1"/>
                </a:solidFill>
                <a:latin typeface="PT Sans"/>
                <a:ea typeface="PT Sans"/>
                <a:cs typeface="PT Sans"/>
                <a:sym typeface="PT Sans"/>
              </a:rPr>
              <a:t>Almaty is the former capital of Kazakhstan.  (Fact)</a:t>
            </a:r>
            <a:endParaRPr/>
          </a:p>
          <a:p>
            <a:pPr indent="0" lvl="0" marL="0" marR="0" rtl="0" algn="l">
              <a:lnSpc>
                <a:spcPct val="150000"/>
              </a:lnSpc>
              <a:spcBef>
                <a:spcPts val="0"/>
              </a:spcBef>
              <a:spcAft>
                <a:spcPts val="0"/>
              </a:spcAft>
              <a:buNone/>
            </a:pPr>
            <a:r>
              <a:rPr lang="en-US" sz="1800">
                <a:solidFill>
                  <a:schemeClr val="dk1"/>
                </a:solidFill>
                <a:latin typeface="PT Sans"/>
                <a:ea typeface="PT Sans"/>
                <a:cs typeface="PT Sans"/>
                <a:sym typeface="PT Sans"/>
              </a:rPr>
              <a:t>Almaty is a welcoming, bustling city. (Opinion)</a:t>
            </a:r>
            <a:endParaRPr/>
          </a:p>
          <a:p>
            <a:pPr indent="0" lvl="0" marL="0" marR="0" rtl="0" algn="l">
              <a:lnSpc>
                <a:spcPct val="150000"/>
              </a:lnSpc>
              <a:spcBef>
                <a:spcPts val="0"/>
              </a:spcBef>
              <a:spcAft>
                <a:spcPts val="0"/>
              </a:spcAft>
              <a:buNone/>
            </a:pPr>
            <a:r>
              <a:rPr lang="en-US" sz="1800">
                <a:solidFill>
                  <a:schemeClr val="dk1"/>
                </a:solidFill>
                <a:latin typeface="PT Sans"/>
                <a:ea typeface="PT Sans"/>
                <a:cs typeface="PT Sans"/>
                <a:sym typeface="PT Sans"/>
              </a:rPr>
              <a:t>Almaty lies near the mountains. (True)</a:t>
            </a:r>
            <a:endParaRPr/>
          </a:p>
          <a:p>
            <a:pPr indent="0" lvl="0" marL="0" marR="0" rtl="0" algn="l">
              <a:lnSpc>
                <a:spcPct val="150000"/>
              </a:lnSpc>
              <a:spcBef>
                <a:spcPts val="0"/>
              </a:spcBef>
              <a:spcAft>
                <a:spcPts val="0"/>
              </a:spcAft>
              <a:buNone/>
            </a:pPr>
            <a:r>
              <a:rPr lang="en-US" sz="1800">
                <a:solidFill>
                  <a:schemeClr val="dk1"/>
                </a:solidFill>
                <a:latin typeface="PT Sans"/>
                <a:ea typeface="PT Sans"/>
                <a:cs typeface="PT Sans"/>
                <a:sym typeface="PT Sans"/>
              </a:rPr>
              <a:t>Almaty was an ancient trading port. (False)</a:t>
            </a:r>
            <a:endParaRPr/>
          </a:p>
          <a:p>
            <a:pPr indent="0" lvl="0" marL="0" marR="0" rtl="0" algn="l">
              <a:lnSpc>
                <a:spcPct val="150000"/>
              </a:lnSpc>
              <a:spcBef>
                <a:spcPts val="0"/>
              </a:spcBef>
              <a:spcAft>
                <a:spcPts val="0"/>
              </a:spcAft>
              <a:buNone/>
            </a:pPr>
            <a:r>
              <a:t/>
            </a:r>
            <a:endParaRPr sz="1800">
              <a:solidFill>
                <a:schemeClr val="dk1"/>
              </a:solidFill>
              <a:latin typeface="PT Sans"/>
              <a:ea typeface="PT Sans"/>
              <a:cs typeface="PT Sans"/>
              <a:sym typeface="P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5"/>
          <p:cNvSpPr txBox="1"/>
          <p:nvPr/>
        </p:nvSpPr>
        <p:spPr>
          <a:xfrm>
            <a:off x="683568" y="555526"/>
            <a:ext cx="8136904" cy="38318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Read the following and indicate facts and opinions. Decide if the facts are True or False.  </a:t>
            </a:r>
            <a:endParaRPr/>
          </a:p>
          <a:p>
            <a:pPr indent="0" lvl="0" marL="0" marR="0" rtl="0" algn="l">
              <a:spcBef>
                <a:spcPts val="0"/>
              </a:spcBef>
              <a:spcAft>
                <a:spcPts val="0"/>
              </a:spcAft>
              <a:buNone/>
            </a:pPr>
            <a:r>
              <a:t/>
            </a:r>
            <a:endParaRPr sz="1800">
              <a:solidFill>
                <a:schemeClr val="dk1"/>
              </a:solidFill>
              <a:latin typeface="PT Sans"/>
              <a:ea typeface="PT Sans"/>
              <a:cs typeface="PT Sans"/>
              <a:sym typeface="PT Sans"/>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Sydney is the capital of Australia.  </a:t>
            </a:r>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Australia is a dynamic, prosperous city.  </a:t>
            </a:r>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The majority of Australians live on sheep farms.  </a:t>
            </a:r>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Most Australians are open-minded and friendly. </a:t>
            </a:r>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Australia is the largest island in the world, and has extensive mineral deposits.  </a:t>
            </a:r>
            <a:endParaRPr/>
          </a:p>
          <a:p>
            <a:pPr indent="-342900" lvl="0" marL="342900" marR="0" rtl="0" algn="l">
              <a:lnSpc>
                <a:spcPct val="150000"/>
              </a:lnSpc>
              <a:spcBef>
                <a:spcPts val="0"/>
              </a:spcBef>
              <a:spcAft>
                <a:spcPts val="0"/>
              </a:spcAft>
              <a:buClr>
                <a:schemeClr val="dk1"/>
              </a:buClr>
              <a:buSzPts val="1800"/>
              <a:buFont typeface="PT Sans"/>
              <a:buAutoNum type="alphaLcParenR"/>
            </a:pPr>
            <a:r>
              <a:rPr lang="en-US" sz="1800">
                <a:solidFill>
                  <a:schemeClr val="dk1"/>
                </a:solidFill>
                <a:latin typeface="PT Sans"/>
                <a:ea typeface="PT Sans"/>
                <a:cs typeface="PT Sans"/>
                <a:sym typeface="PT Sans"/>
              </a:rPr>
              <a:t>Among the 22 million Australians are some of the world’s best cricket players.  </a:t>
            </a:r>
            <a:endParaRPr sz="1800">
              <a:solidFill>
                <a:schemeClr val="dk1"/>
              </a:solidFill>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nvSpPr>
        <p:spPr>
          <a:xfrm>
            <a:off x="755576" y="483518"/>
            <a:ext cx="7920880"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PT Sans"/>
                <a:ea typeface="PT Sans"/>
                <a:cs typeface="PT Sans"/>
                <a:sym typeface="PT Sans"/>
              </a:rPr>
              <a:t>Critical Thinking</a:t>
            </a:r>
            <a:endParaRPr/>
          </a:p>
          <a:p>
            <a:pPr indent="0" lvl="0" marL="0" marR="0" rtl="0" algn="l">
              <a:spcBef>
                <a:spcPts val="0"/>
              </a:spcBef>
              <a:spcAft>
                <a:spcPts val="0"/>
              </a:spcAft>
              <a:buNone/>
            </a:pPr>
            <a:r>
              <a:t/>
            </a:r>
            <a:endParaRPr b="1" sz="2000">
              <a:solidFill>
                <a:schemeClr val="dk1"/>
              </a:solidFill>
              <a:latin typeface="PT Sans"/>
              <a:ea typeface="PT Sans"/>
              <a:cs typeface="PT Sans"/>
              <a:sym typeface="PT Sans"/>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What are the key ideas/main ideas in this?</a:t>
            </a:r>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Does the argument of the writer develop logically, step by step. </a:t>
            </a:r>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Are the examples given helpful? Would other examples be better?</a:t>
            </a:r>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Does the author have any bias (leaning to one side or the other)?</a:t>
            </a:r>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Does the evidence presented seem reliable?</a:t>
            </a:r>
            <a:endParaRPr/>
          </a:p>
          <a:p>
            <a:pPr indent="-457200" lvl="0" marL="457200" marR="0" rtl="0" algn="l">
              <a:lnSpc>
                <a:spcPct val="150000"/>
              </a:lnSpc>
              <a:spcBef>
                <a:spcPts val="0"/>
              </a:spcBef>
              <a:spcAft>
                <a:spcPts val="0"/>
              </a:spcAft>
              <a:buClr>
                <a:schemeClr val="dk1"/>
              </a:buClr>
              <a:buSzPts val="2000"/>
              <a:buFont typeface="PT Sans"/>
              <a:buAutoNum type="alphaLcParenR"/>
            </a:pPr>
            <a:r>
              <a:rPr lang="en-US" sz="2000">
                <a:solidFill>
                  <a:schemeClr val="dk1"/>
                </a:solidFill>
                <a:latin typeface="PT Sans"/>
                <a:ea typeface="PT Sans"/>
                <a:cs typeface="PT Sans"/>
                <a:sym typeface="PT Sans"/>
              </a:rPr>
              <a:t>Do I agree with the writer’s views?</a:t>
            </a:r>
            <a:endParaRPr/>
          </a:p>
          <a:p>
            <a:pPr indent="-457200" lvl="0" marL="457200" marR="0" rtl="0" algn="l">
              <a:lnSpc>
                <a:spcPct val="150000"/>
              </a:lnSpc>
              <a:spcBef>
                <a:spcPts val="0"/>
              </a:spcBef>
              <a:spcAft>
                <a:spcPts val="0"/>
              </a:spcAft>
              <a:buNone/>
            </a:pPr>
            <a:r>
              <a:rPr b="1" lang="en-US" sz="2000">
                <a:solidFill>
                  <a:schemeClr val="dk1"/>
                </a:solidFill>
                <a:latin typeface="PT Sans"/>
                <a:ea typeface="PT Sans"/>
                <a:cs typeface="PT Sans"/>
                <a:sym typeface="PT Sans"/>
              </a:rPr>
              <a:t> </a:t>
            </a:r>
            <a:endParaRPr b="1" sz="2000">
              <a:solidFill>
                <a:schemeClr val="dk1"/>
              </a:solidFill>
              <a:latin typeface="PT Sans"/>
              <a:ea typeface="PT Sans"/>
              <a:cs typeface="PT Sans"/>
              <a:sym typeface="PT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7"/>
          <p:cNvSpPr/>
          <p:nvPr/>
        </p:nvSpPr>
        <p:spPr>
          <a:xfrm>
            <a:off x="539552" y="65187"/>
            <a:ext cx="8136904" cy="507831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PT Sans"/>
              <a:buAutoNum type="alphaUcPeriod"/>
            </a:pPr>
            <a:r>
              <a:rPr lang="en-US" sz="1800">
                <a:solidFill>
                  <a:schemeClr val="dk1"/>
                </a:solidFill>
                <a:latin typeface="PT Sans"/>
                <a:ea typeface="PT Sans"/>
                <a:cs typeface="PT Sans"/>
                <a:sym typeface="PT Sans"/>
              </a:rPr>
              <a:t>COLLEGE CONCERNS </a:t>
            </a:r>
            <a:endParaRPr/>
          </a:p>
          <a:p>
            <a:pPr indent="-342900" lvl="0" marL="342900" marR="0" rtl="0" algn="just">
              <a:spcBef>
                <a:spcPts val="0"/>
              </a:spcBef>
              <a:spcAft>
                <a:spcPts val="0"/>
              </a:spcAft>
              <a:buNone/>
            </a:pPr>
            <a:r>
              <a:rPr lang="en-US" sz="1800">
                <a:solidFill>
                  <a:schemeClr val="dk1"/>
                </a:solidFill>
                <a:latin typeface="PT Sans"/>
                <a:ea typeface="PT Sans"/>
                <a:cs typeface="PT Sans"/>
                <a:sym typeface="PT Sans"/>
              </a:rPr>
              <a:t>	Despite their dominance of global league tables (e.g. Shanghai Rankings Consultancy) American universities currently face significant criticism. The American Enterprise Institute (AEI) and the Goldwater Institute have recently published negative reports on US universities, while a highly critical book (Hacker and Dreifus) was published in 2010. The critics focus on the rising costs of American higher education, which have increased at a much faster rate than inflation, resulting in a situation where even middle-class families are finding the expense unsupportable. </a:t>
            </a:r>
            <a:endParaRPr/>
          </a:p>
          <a:p>
            <a:pPr indent="-342900" lvl="0" marL="342900" marR="0" rtl="0" algn="just">
              <a:spcBef>
                <a:spcPts val="0"/>
              </a:spcBef>
              <a:spcAft>
                <a:spcPts val="0"/>
              </a:spcAft>
              <a:buNone/>
            </a:pPr>
            <a:r>
              <a:rPr lang="en-US" sz="1800">
                <a:solidFill>
                  <a:schemeClr val="dk1"/>
                </a:solidFill>
                <a:latin typeface="PT Sans"/>
                <a:ea typeface="PT Sans"/>
                <a:cs typeface="PT Sans"/>
                <a:sym typeface="PT Sans"/>
              </a:rPr>
              <a:t>	</a:t>
            </a:r>
            <a:endParaRPr/>
          </a:p>
          <a:p>
            <a:pPr indent="-342900" lvl="0" marL="342900" marR="0" rtl="0" algn="just">
              <a:spcBef>
                <a:spcPts val="0"/>
              </a:spcBef>
              <a:spcAft>
                <a:spcPts val="0"/>
              </a:spcAft>
              <a:buNone/>
            </a:pPr>
            <a:r>
              <a:rPr lang="en-US" sz="1800">
                <a:solidFill>
                  <a:schemeClr val="dk1"/>
                </a:solidFill>
                <a:latin typeface="PT Sans"/>
                <a:ea typeface="PT Sans"/>
                <a:cs typeface="PT Sans"/>
                <a:sym typeface="PT Sans"/>
              </a:rPr>
              <a:t>	Another target of criticism is the focus on research at the expense of teaching. Students rarely meet the ‘star’ professors, being taught instead by badly-paid graduate students. It is claimed that in one year nearly half of Harvard’s history professors were on sabbatical leave. As a consequence, students work less; according to the AEI they currently study for 14 hours per week, whereas 50 years ago the figure was 24 hours per week. Despite this the proportion of students gaining a first or 2.1 degree has increased significantly: a situation described by the critics as ‘grade inflation’. </a:t>
            </a:r>
            <a:endParaRPr sz="1800">
              <a:solidFill>
                <a:schemeClr val="dk1"/>
              </a:solidFill>
              <a:latin typeface="PT Sans"/>
              <a:ea typeface="PT Sans"/>
              <a:cs typeface="PT Sans"/>
              <a:sym typeface="P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8"/>
          <p:cNvSpPr/>
          <p:nvPr/>
        </p:nvSpPr>
        <p:spPr>
          <a:xfrm>
            <a:off x="0" y="123478"/>
            <a:ext cx="9144000" cy="50783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PT Sans"/>
                <a:ea typeface="PT Sans"/>
                <a:cs typeface="PT Sans"/>
                <a:sym typeface="PT Sans"/>
              </a:rPr>
              <a:t>B. </a:t>
            </a:r>
            <a:r>
              <a:rPr b="1" lang="en-US" sz="1800">
                <a:solidFill>
                  <a:schemeClr val="dk1"/>
                </a:solidFill>
                <a:latin typeface="PT Sans"/>
                <a:ea typeface="PT Sans"/>
                <a:cs typeface="PT Sans"/>
                <a:sym typeface="PT Sans"/>
              </a:rPr>
              <a:t>A BRIGHTER TOMORROW? </a:t>
            </a:r>
            <a:r>
              <a:rPr lang="en-US" sz="1800">
                <a:solidFill>
                  <a:schemeClr val="dk1"/>
                </a:solidFill>
                <a:latin typeface="PT Sans"/>
                <a:ea typeface="PT Sans"/>
                <a:cs typeface="PT Sans"/>
                <a:sym typeface="PT Sans"/>
              </a:rPr>
              <a:t>There is little doubt that a university degree is the key to a better future for any student. Despite the costs involved in terms of fees, it has been calculated that the average UK university graduate will earn £400,000 ($600,000) more over his or her lifetime compared to a non-graduate. Possession of a degree should also assist a graduate to find a satisfying job more quickly and give greater prospects for promotion inside the chosen career. A degree from a British university is recognised all over the world as proof of a high quality education.</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A university course will not only provide students with up-to-date knowledge in their subject area, but also provide practice with the essential skills required by many employers today, such as the ability to communicate effectively using ICT, or the skills of team working and problem solving. In addition, living away from home in an international atmosphere gives the opportunity to make new friends from all over the world, and build networks of contacts that may be invaluable in a future career. </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Studying at university is a unique opportunity for many young people to develop individually by acquiring independence, free from parental control. They will learn to look after themselves in a secure environment, and gain useful life skills such as cooking and budgeting. Most graduates look back at their degree courses as a valuable experience at a critical period of their lives.</a:t>
            </a:r>
            <a:endParaRPr sz="1800">
              <a:solidFill>
                <a:schemeClr val="dk1"/>
              </a:solidFill>
              <a:latin typeface="PT Sans"/>
              <a:ea typeface="PT Sans"/>
              <a:cs typeface="PT Sans"/>
              <a:sym typeface="PT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PT Sans"/>
              <a:buNone/>
            </a:pPr>
            <a:r>
              <a:rPr lang="en-US"/>
              <a:t>Abstract vs Introduction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1619672" y="1491630"/>
            <a:ext cx="453650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PT Sans"/>
                <a:ea typeface="PT Sans"/>
                <a:cs typeface="PT Sans"/>
                <a:sym typeface="PT Sans"/>
              </a:rPr>
              <a:t>Lesson Outline</a:t>
            </a:r>
            <a:endParaRPr/>
          </a:p>
          <a:p>
            <a:pPr indent="0" lvl="0" marL="0" marR="0" rtl="0" algn="l">
              <a:spcBef>
                <a:spcPts val="0"/>
              </a:spcBef>
              <a:spcAft>
                <a:spcPts val="0"/>
              </a:spcAft>
              <a:buNone/>
            </a:pPr>
            <a:r>
              <a:t/>
            </a:r>
            <a:endParaRPr b="1" sz="2000">
              <a:solidFill>
                <a:schemeClr val="dk1"/>
              </a:solidFill>
              <a:latin typeface="PT Sans"/>
              <a:ea typeface="PT Sans"/>
              <a:cs typeface="PT Sans"/>
              <a:sym typeface="PT Sans"/>
            </a:endParaRPr>
          </a:p>
          <a:p>
            <a:pPr indent="-457200" lvl="0" marL="457200" marR="0" rtl="0" algn="l">
              <a:spcBef>
                <a:spcPts val="0"/>
              </a:spcBef>
              <a:spcAft>
                <a:spcPts val="0"/>
              </a:spcAft>
              <a:buClr>
                <a:schemeClr val="dk1"/>
              </a:buClr>
              <a:buSzPts val="2000"/>
              <a:buFont typeface="PT Sans"/>
              <a:buAutoNum type="arabicPeriod"/>
            </a:pPr>
            <a:r>
              <a:rPr b="1" lang="en-US" sz="2000">
                <a:solidFill>
                  <a:schemeClr val="dk1"/>
                </a:solidFill>
                <a:latin typeface="PT Sans"/>
                <a:ea typeface="PT Sans"/>
                <a:cs typeface="PT Sans"/>
                <a:sym typeface="PT Sans"/>
              </a:rPr>
              <a:t>Discussion </a:t>
            </a:r>
            <a:endParaRPr/>
          </a:p>
          <a:p>
            <a:pPr indent="-457200" lvl="0" marL="457200" marR="0" rtl="0" algn="l">
              <a:spcBef>
                <a:spcPts val="0"/>
              </a:spcBef>
              <a:spcAft>
                <a:spcPts val="0"/>
              </a:spcAft>
              <a:buClr>
                <a:schemeClr val="dk1"/>
              </a:buClr>
              <a:buSzPts val="2000"/>
              <a:buFont typeface="PT Sans"/>
              <a:buAutoNum type="arabicPeriod"/>
            </a:pPr>
            <a:r>
              <a:rPr b="1" lang="en-US" sz="2000">
                <a:solidFill>
                  <a:schemeClr val="dk1"/>
                </a:solidFill>
                <a:latin typeface="PT Sans"/>
                <a:ea typeface="PT Sans"/>
                <a:cs typeface="PT Sans"/>
                <a:sym typeface="PT Sans"/>
              </a:rPr>
              <a:t>Academic Reading </a:t>
            </a:r>
            <a:endParaRPr/>
          </a:p>
          <a:p>
            <a:pPr indent="-457200" lvl="0" marL="457200" marR="0" rtl="0" algn="l">
              <a:spcBef>
                <a:spcPts val="0"/>
              </a:spcBef>
              <a:spcAft>
                <a:spcPts val="0"/>
              </a:spcAft>
              <a:buClr>
                <a:schemeClr val="dk1"/>
              </a:buClr>
              <a:buSzPts val="2000"/>
              <a:buFont typeface="PT Sans"/>
              <a:buAutoNum type="arabicPeriod"/>
            </a:pPr>
            <a:r>
              <a:rPr b="1" lang="en-US" sz="2000">
                <a:solidFill>
                  <a:schemeClr val="dk1"/>
                </a:solidFill>
                <a:latin typeface="PT Sans"/>
                <a:ea typeface="PT Sans"/>
                <a:cs typeface="PT Sans"/>
                <a:sym typeface="PT Sans"/>
              </a:rPr>
              <a:t>Abstract vs Introduction</a:t>
            </a:r>
            <a:endParaRPr/>
          </a:p>
          <a:p>
            <a:pPr indent="-457200" lvl="0" marL="457200" marR="0" rtl="0" algn="l">
              <a:spcBef>
                <a:spcPts val="0"/>
              </a:spcBef>
              <a:spcAft>
                <a:spcPts val="0"/>
              </a:spcAft>
              <a:buClr>
                <a:schemeClr val="dk1"/>
              </a:buClr>
              <a:buSzPts val="2000"/>
              <a:buFont typeface="PT Sans"/>
              <a:buAutoNum type="arabicPeriod"/>
            </a:pPr>
            <a:r>
              <a:rPr b="1" lang="en-US" sz="2000">
                <a:solidFill>
                  <a:schemeClr val="dk1"/>
                </a:solidFill>
                <a:latin typeface="PT Sans"/>
                <a:ea typeface="PT Sans"/>
                <a:cs typeface="PT Sans"/>
                <a:sym typeface="PT Sans"/>
              </a:rPr>
              <a:t>Expressing cause and effect  </a:t>
            </a:r>
            <a:endParaRPr b="1" sz="2000">
              <a:solidFill>
                <a:schemeClr val="dk1"/>
              </a:solidFill>
              <a:latin typeface="PT Sans"/>
              <a:ea typeface="PT Sans"/>
              <a:cs typeface="PT Sans"/>
              <a:sym typeface="PT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20"/>
          <p:cNvGraphicFramePr/>
          <p:nvPr/>
        </p:nvGraphicFramePr>
        <p:xfrm>
          <a:off x="755576" y="539750"/>
          <a:ext cx="3000000" cy="3000000"/>
        </p:xfrm>
        <a:graphic>
          <a:graphicData uri="http://schemas.openxmlformats.org/drawingml/2006/table">
            <a:tbl>
              <a:tblPr bandRow="1" firstRow="1">
                <a:noFill/>
                <a:tableStyleId>{D55FB49B-7966-4E04-957A-F4DBDC13CDF8}</a:tableStyleId>
              </a:tblPr>
              <a:tblGrid>
                <a:gridCol w="3996450"/>
                <a:gridCol w="3996450"/>
              </a:tblGrid>
              <a:tr h="370850">
                <a:tc>
                  <a:txBody>
                    <a:bodyPr/>
                    <a:lstStyle/>
                    <a:p>
                      <a:pPr indent="0" lvl="0" marL="0" marR="0" rtl="0" algn="l">
                        <a:spcBef>
                          <a:spcPts val="0"/>
                        </a:spcBef>
                        <a:spcAft>
                          <a:spcPts val="0"/>
                        </a:spcAft>
                        <a:buNone/>
                      </a:pPr>
                      <a:r>
                        <a:rPr lang="en-US" sz="1800"/>
                        <a:t>Abstract</a:t>
                      </a:r>
                      <a:endParaRPr sz="1800"/>
                    </a:p>
                  </a:txBody>
                  <a:tcPr marT="45725" marB="45725" marR="91450" marL="91450"/>
                </a:tc>
                <a:tc>
                  <a:txBody>
                    <a:bodyPr/>
                    <a:lstStyle/>
                    <a:p>
                      <a:pPr indent="0" lvl="0" marL="0" marR="0" rtl="0" algn="l">
                        <a:spcBef>
                          <a:spcPts val="0"/>
                        </a:spcBef>
                        <a:spcAft>
                          <a:spcPts val="0"/>
                        </a:spcAft>
                        <a:buNone/>
                      </a:pPr>
                      <a:r>
                        <a:rPr lang="en-US" sz="1800"/>
                        <a:t>Introduction</a:t>
                      </a:r>
                      <a:endParaRPr sz="1800"/>
                    </a:p>
                  </a:txBody>
                  <a:tcPr marT="45725" marB="45725" marR="91450" marL="91450"/>
                </a:tc>
              </a:tr>
              <a:tr h="370850">
                <a:tc>
                  <a:txBody>
                    <a:bodyPr/>
                    <a:lstStyle/>
                    <a:p>
                      <a:pPr indent="0" lvl="0" marL="0" marR="0" rtl="0" algn="l">
                        <a:spcBef>
                          <a:spcPts val="0"/>
                        </a:spcBef>
                        <a:spcAft>
                          <a:spcPts val="0"/>
                        </a:spcAft>
                        <a:buNone/>
                      </a:pPr>
                      <a:r>
                        <a:rPr lang="en-US" sz="1800"/>
                        <a:t>Summarizes the whole text</a:t>
                      </a:r>
                      <a:endParaRPr sz="1800"/>
                    </a:p>
                  </a:txBody>
                  <a:tcPr marT="45725" marB="45725" marR="91450" marL="91450"/>
                </a:tc>
                <a:tc>
                  <a:txBody>
                    <a:bodyPr/>
                    <a:lstStyle/>
                    <a:p>
                      <a:pPr indent="0" lvl="0" marL="0" marR="0" rtl="0" algn="l">
                        <a:spcBef>
                          <a:spcPts val="0"/>
                        </a:spcBef>
                        <a:spcAft>
                          <a:spcPts val="0"/>
                        </a:spcAft>
                        <a:buNone/>
                      </a:pPr>
                      <a:r>
                        <a:rPr lang="en-US" sz="1800"/>
                        <a:t>Introduces the text</a:t>
                      </a:r>
                      <a:endParaRPr sz="1800"/>
                    </a:p>
                  </a:txBody>
                  <a:tcPr marT="45725" marB="45725" marR="91450" marL="91450"/>
                </a:tc>
              </a:tr>
              <a:tr h="354225">
                <a:tc>
                  <a:txBody>
                    <a:bodyPr/>
                    <a:lstStyle/>
                    <a:p>
                      <a:pPr indent="0" lvl="0" marL="0" marR="0" rtl="0" algn="l">
                        <a:spcBef>
                          <a:spcPts val="0"/>
                        </a:spcBef>
                        <a:spcAft>
                          <a:spcPts val="0"/>
                        </a:spcAft>
                        <a:buNone/>
                      </a:pPr>
                      <a:r>
                        <a:rPr lang="en-US" sz="1800"/>
                        <a:t>IMRaD = Abstract</a:t>
                      </a:r>
                      <a:endParaRPr sz="1800"/>
                    </a:p>
                  </a:txBody>
                  <a:tcPr marT="45725" marB="45725" marR="91450" marL="91450"/>
                </a:tc>
                <a:tc>
                  <a:txBody>
                    <a:bodyPr/>
                    <a:lstStyle/>
                    <a:p>
                      <a:pPr indent="0" lvl="0" marL="0" marR="0" rtl="0" algn="l">
                        <a:spcBef>
                          <a:spcPts val="0"/>
                        </a:spcBef>
                        <a:spcAft>
                          <a:spcPts val="0"/>
                        </a:spcAft>
                        <a:buNone/>
                      </a:pPr>
                      <a:r>
                        <a:rPr lang="en-US" sz="1800"/>
                        <a:t>Does not contain results, conclusion, recommendations.</a:t>
                      </a:r>
                      <a:r>
                        <a:rPr lang="en-US" sz="1800"/>
                        <a:t> </a:t>
                      </a:r>
                      <a:endParaRPr sz="1800"/>
                    </a:p>
                  </a:txBody>
                  <a:tcPr marT="45725" marB="45725" marR="91450" marL="91450"/>
                </a:tc>
              </a:tr>
              <a:tr h="370850">
                <a:tc>
                  <a:txBody>
                    <a:bodyPr/>
                    <a:lstStyle/>
                    <a:p>
                      <a:pPr indent="0" lvl="0" marL="0" marR="0" rtl="0" algn="l">
                        <a:spcBef>
                          <a:spcPts val="0"/>
                        </a:spcBef>
                        <a:spcAft>
                          <a:spcPts val="0"/>
                        </a:spcAft>
                        <a:buNone/>
                      </a:pPr>
                      <a:r>
                        <a:rPr lang="en-US" sz="1800"/>
                        <a:t>Can stand alone as a separate entity. </a:t>
                      </a:r>
                      <a:endParaRPr sz="1800"/>
                    </a:p>
                  </a:txBody>
                  <a:tcPr marT="45725" marB="45725" marR="91450" marL="91450"/>
                </a:tc>
                <a:tc>
                  <a:txBody>
                    <a:bodyPr/>
                    <a:lstStyle/>
                    <a:p>
                      <a:pPr indent="0" lvl="0" marL="0" marR="0" rtl="0" algn="l">
                        <a:spcBef>
                          <a:spcPts val="0"/>
                        </a:spcBef>
                        <a:spcAft>
                          <a:spcPts val="0"/>
                        </a:spcAft>
                        <a:buNone/>
                      </a:pPr>
                      <a:r>
                        <a:rPr lang="en-US" sz="1800"/>
                        <a:t>May not make a sense without the main text. </a:t>
                      </a:r>
                      <a:endParaRPr sz="1800"/>
                    </a:p>
                  </a:txBody>
                  <a:tcPr marT="45725" marB="45725" marR="91450" marL="91450"/>
                </a:tc>
              </a:tr>
              <a:tr h="370850">
                <a:tc>
                  <a:txBody>
                    <a:bodyPr/>
                    <a:lstStyle/>
                    <a:p>
                      <a:pPr indent="0" lvl="0" marL="0" marR="0" rtl="0" algn="l">
                        <a:spcBef>
                          <a:spcPts val="0"/>
                        </a:spcBef>
                        <a:spcAft>
                          <a:spcPts val="0"/>
                        </a:spcAft>
                        <a:buNone/>
                      </a:pPr>
                      <a:r>
                        <a:rPr lang="en-US" sz="1800"/>
                        <a:t>Present Simple (the aim and purpose)</a:t>
                      </a:r>
                      <a:endParaRPr/>
                    </a:p>
                    <a:p>
                      <a:pPr indent="0" lvl="0" marL="0" marR="0" rtl="0" algn="l">
                        <a:spcBef>
                          <a:spcPts val="0"/>
                        </a:spcBef>
                        <a:spcAft>
                          <a:spcPts val="0"/>
                        </a:spcAft>
                        <a:buNone/>
                      </a:pPr>
                      <a:r>
                        <a:rPr lang="en-US" sz="1800"/>
                        <a:t>Past Simple (methods)</a:t>
                      </a:r>
                      <a:endParaRPr/>
                    </a:p>
                  </a:txBody>
                  <a:tcPr marT="45725" marB="45725" marR="91450" marL="91450"/>
                </a:tc>
                <a:tc>
                  <a:txBody>
                    <a:bodyPr/>
                    <a:lstStyle/>
                    <a:p>
                      <a:pPr indent="0" lvl="0" marL="0" marR="0" rtl="0" algn="l">
                        <a:spcBef>
                          <a:spcPts val="0"/>
                        </a:spcBef>
                        <a:spcAft>
                          <a:spcPts val="0"/>
                        </a:spcAft>
                        <a:buNone/>
                      </a:pPr>
                      <a:r>
                        <a:rPr lang="en-US" sz="1800"/>
                        <a:t>Present Simple: to begin the Intro</a:t>
                      </a:r>
                      <a:endParaRPr/>
                    </a:p>
                    <a:p>
                      <a:pPr indent="0" lvl="0" marL="0" marR="0" rtl="0" algn="l">
                        <a:spcBef>
                          <a:spcPts val="0"/>
                        </a:spcBef>
                        <a:spcAft>
                          <a:spcPts val="0"/>
                        </a:spcAft>
                        <a:buNone/>
                      </a:pPr>
                      <a:r>
                        <a:rPr lang="en-US" sz="1800"/>
                        <a:t>The Present Perfect: to show how the problem has been approached from the past until the present.  </a:t>
                      </a:r>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21"/>
          <p:cNvGraphicFramePr/>
          <p:nvPr/>
        </p:nvGraphicFramePr>
        <p:xfrm>
          <a:off x="755576" y="539750"/>
          <a:ext cx="3000000" cy="3000000"/>
        </p:xfrm>
        <a:graphic>
          <a:graphicData uri="http://schemas.openxmlformats.org/drawingml/2006/table">
            <a:tbl>
              <a:tblPr bandRow="1" firstRow="1">
                <a:noFill/>
                <a:tableStyleId>{D55FB49B-7966-4E04-957A-F4DBDC13CDF8}</a:tableStyleId>
              </a:tblPr>
              <a:tblGrid>
                <a:gridCol w="3996450"/>
                <a:gridCol w="3996450"/>
              </a:tblGrid>
              <a:tr h="370850">
                <a:tc>
                  <a:txBody>
                    <a:bodyPr/>
                    <a:lstStyle/>
                    <a:p>
                      <a:pPr indent="0" lvl="0" marL="0" marR="0" rtl="0" algn="l">
                        <a:spcBef>
                          <a:spcPts val="0"/>
                        </a:spcBef>
                        <a:spcAft>
                          <a:spcPts val="0"/>
                        </a:spcAft>
                        <a:buNone/>
                      </a:pPr>
                      <a:r>
                        <a:rPr lang="en-US" sz="1800"/>
                        <a:t>Abstract</a:t>
                      </a:r>
                      <a:endParaRPr sz="1800"/>
                    </a:p>
                  </a:txBody>
                  <a:tcPr marT="45725" marB="45725" marR="91450" marL="91450"/>
                </a:tc>
                <a:tc>
                  <a:txBody>
                    <a:bodyPr/>
                    <a:lstStyle/>
                    <a:p>
                      <a:pPr indent="0" lvl="0" marL="0" marR="0" rtl="0" algn="l">
                        <a:spcBef>
                          <a:spcPts val="0"/>
                        </a:spcBef>
                        <a:spcAft>
                          <a:spcPts val="0"/>
                        </a:spcAft>
                        <a:buNone/>
                      </a:pPr>
                      <a:r>
                        <a:rPr lang="en-US" sz="1800"/>
                        <a:t>Introduction</a:t>
                      </a:r>
                      <a:endParaRPr sz="1800"/>
                    </a:p>
                  </a:txBody>
                  <a:tcPr marT="45725" marB="45725" marR="91450" marL="91450"/>
                </a:tc>
              </a:tr>
              <a:tr h="370850">
                <a:tc>
                  <a:txBody>
                    <a:bodyPr/>
                    <a:lstStyle/>
                    <a:p>
                      <a:pPr indent="0" lvl="0" marL="0" marR="0" rtl="0" algn="l">
                        <a:spcBef>
                          <a:spcPts val="0"/>
                        </a:spcBef>
                        <a:spcAft>
                          <a:spcPts val="0"/>
                        </a:spcAft>
                        <a:buNone/>
                      </a:pPr>
                      <a:r>
                        <a:rPr lang="en-US" sz="1800" u="sng"/>
                        <a:t>Questions </a:t>
                      </a:r>
                      <a:r>
                        <a:rPr lang="en-US" sz="1800" u="sng"/>
                        <a:t> to s</a:t>
                      </a:r>
                      <a:r>
                        <a:rPr lang="en-US" sz="1800" u="sng"/>
                        <a:t>tructure</a:t>
                      </a:r>
                      <a:endParaRPr/>
                    </a:p>
                    <a:p>
                      <a:pPr indent="-114300" lvl="0" marL="0" marR="0" rtl="0" algn="l">
                        <a:spcBef>
                          <a:spcPts val="0"/>
                        </a:spcBef>
                        <a:spcAft>
                          <a:spcPts val="0"/>
                        </a:spcAft>
                        <a:buClr>
                          <a:schemeClr val="dk1"/>
                        </a:buClr>
                        <a:buSzPts val="1800"/>
                        <a:buFont typeface="Arial"/>
                        <a:buChar char="•"/>
                      </a:pPr>
                      <a:r>
                        <a:rPr lang="en-US" sz="1800"/>
                        <a:t>Why</a:t>
                      </a:r>
                      <a:r>
                        <a:rPr lang="en-US" sz="1800"/>
                        <a:t> this study?</a:t>
                      </a:r>
                      <a:endParaRPr/>
                    </a:p>
                    <a:p>
                      <a:pPr indent="-114300" lvl="0" marL="0" marR="0" rtl="0" algn="l">
                        <a:spcBef>
                          <a:spcPts val="0"/>
                        </a:spcBef>
                        <a:spcAft>
                          <a:spcPts val="0"/>
                        </a:spcAft>
                        <a:buClr>
                          <a:schemeClr val="dk1"/>
                        </a:buClr>
                        <a:buSzPts val="1800"/>
                        <a:buFont typeface="Arial"/>
                        <a:buChar char="•"/>
                      </a:pPr>
                      <a:r>
                        <a:rPr lang="en-US" sz="1800"/>
                        <a:t>What did you investigate?</a:t>
                      </a:r>
                      <a:endParaRPr/>
                    </a:p>
                    <a:p>
                      <a:pPr indent="-114300" lvl="0" marL="0" marR="0" rtl="0" algn="l">
                        <a:spcBef>
                          <a:spcPts val="0"/>
                        </a:spcBef>
                        <a:spcAft>
                          <a:spcPts val="0"/>
                        </a:spcAft>
                        <a:buClr>
                          <a:schemeClr val="dk1"/>
                        </a:buClr>
                        <a:buSzPts val="1800"/>
                        <a:buFont typeface="Arial"/>
                        <a:buChar char="•"/>
                      </a:pPr>
                      <a:r>
                        <a:rPr lang="en-US" sz="1800"/>
                        <a:t>What did you do?</a:t>
                      </a:r>
                      <a:endParaRPr/>
                    </a:p>
                    <a:p>
                      <a:pPr indent="-114300" lvl="0" marL="0" marR="0" rtl="0" algn="l">
                        <a:spcBef>
                          <a:spcPts val="0"/>
                        </a:spcBef>
                        <a:spcAft>
                          <a:spcPts val="0"/>
                        </a:spcAft>
                        <a:buClr>
                          <a:schemeClr val="dk1"/>
                        </a:buClr>
                        <a:buSzPts val="1800"/>
                        <a:buFont typeface="Arial"/>
                        <a:buChar char="•"/>
                      </a:pPr>
                      <a:r>
                        <a:rPr lang="en-US" sz="1800"/>
                        <a:t>What did you find?</a:t>
                      </a:r>
                      <a:endParaRPr/>
                    </a:p>
                    <a:p>
                      <a:pPr indent="-114300" lvl="0" marL="0" marR="0" rtl="0" algn="l">
                        <a:spcBef>
                          <a:spcPts val="0"/>
                        </a:spcBef>
                        <a:spcAft>
                          <a:spcPts val="0"/>
                        </a:spcAft>
                        <a:buClr>
                          <a:schemeClr val="dk1"/>
                        </a:buClr>
                        <a:buSzPts val="1800"/>
                        <a:buFont typeface="Arial"/>
                        <a:buChar char="•"/>
                      </a:pPr>
                      <a:r>
                        <a:rPr lang="en-US" sz="1800"/>
                        <a:t>What do your result mean?</a:t>
                      </a:r>
                      <a:endParaRPr/>
                    </a:p>
                    <a:p>
                      <a:pPr indent="-114300" lvl="0" marL="0" marR="0" rtl="0" algn="l">
                        <a:spcBef>
                          <a:spcPts val="0"/>
                        </a:spcBef>
                        <a:spcAft>
                          <a:spcPts val="0"/>
                        </a:spcAft>
                        <a:buClr>
                          <a:schemeClr val="dk1"/>
                        </a:buClr>
                        <a:buSzPts val="1800"/>
                        <a:buFont typeface="Arial"/>
                        <a:buChar char="•"/>
                      </a:pPr>
                      <a:r>
                        <a:rPr lang="en-US" sz="1800"/>
                        <a:t>So what?</a:t>
                      </a:r>
                      <a:endParaRPr/>
                    </a:p>
                  </a:txBody>
                  <a:tcPr marT="45725" marB="45725" marR="91450" marL="91450"/>
                </a:tc>
                <a:tc>
                  <a:txBody>
                    <a:bodyPr/>
                    <a:lstStyle/>
                    <a:p>
                      <a:pPr indent="0" lvl="0" marL="0" marR="0" rtl="0" algn="l">
                        <a:spcBef>
                          <a:spcPts val="0"/>
                        </a:spcBef>
                        <a:spcAft>
                          <a:spcPts val="0"/>
                        </a:spcAft>
                        <a:buNone/>
                      </a:pPr>
                      <a:r>
                        <a:rPr lang="en-US" sz="1800" u="sng"/>
                        <a:t>Questions</a:t>
                      </a:r>
                      <a:r>
                        <a:rPr lang="en-US" sz="1800" u="sng"/>
                        <a:t> to structure</a:t>
                      </a:r>
                      <a:endParaRPr/>
                    </a:p>
                    <a:p>
                      <a:pPr indent="-114300" lvl="0" marL="0" marR="0" rtl="0" algn="l">
                        <a:spcBef>
                          <a:spcPts val="0"/>
                        </a:spcBef>
                        <a:spcAft>
                          <a:spcPts val="0"/>
                        </a:spcAft>
                        <a:buClr>
                          <a:schemeClr val="dk1"/>
                        </a:buClr>
                        <a:buSzPts val="1800"/>
                        <a:buFont typeface="Arial"/>
                        <a:buChar char="•"/>
                      </a:pPr>
                      <a:r>
                        <a:rPr lang="en-US" sz="1800"/>
                        <a:t>What is the problem?</a:t>
                      </a:r>
                      <a:endParaRPr/>
                    </a:p>
                    <a:p>
                      <a:pPr indent="-114300" lvl="0" marL="0" marR="0" rtl="0" algn="l">
                        <a:spcBef>
                          <a:spcPts val="0"/>
                        </a:spcBef>
                        <a:spcAft>
                          <a:spcPts val="0"/>
                        </a:spcAft>
                        <a:buClr>
                          <a:schemeClr val="dk1"/>
                        </a:buClr>
                        <a:buSzPts val="1800"/>
                        <a:buFont typeface="Arial"/>
                        <a:buChar char="•"/>
                      </a:pPr>
                      <a:r>
                        <a:rPr lang="en-US" sz="1800"/>
                        <a:t>Are there any existing solutions (i.e. in the literature)?</a:t>
                      </a:r>
                      <a:endParaRPr/>
                    </a:p>
                    <a:p>
                      <a:pPr indent="-114300" lvl="0" marL="0" marR="0" rtl="0" algn="l">
                        <a:spcBef>
                          <a:spcPts val="0"/>
                        </a:spcBef>
                        <a:spcAft>
                          <a:spcPts val="0"/>
                        </a:spcAft>
                        <a:buClr>
                          <a:schemeClr val="dk1"/>
                        </a:buClr>
                        <a:buSzPts val="1800"/>
                        <a:buFont typeface="Arial"/>
                        <a:buChar char="•"/>
                      </a:pPr>
                      <a:r>
                        <a:rPr lang="en-US" sz="1800"/>
                        <a:t>Which solutions is the best?</a:t>
                      </a:r>
                      <a:endParaRPr/>
                    </a:p>
                    <a:p>
                      <a:pPr indent="-114300" lvl="0" marL="0" marR="0" rtl="0" algn="l">
                        <a:spcBef>
                          <a:spcPts val="0"/>
                        </a:spcBef>
                        <a:spcAft>
                          <a:spcPts val="0"/>
                        </a:spcAft>
                        <a:buClr>
                          <a:schemeClr val="dk1"/>
                        </a:buClr>
                        <a:buSzPts val="1800"/>
                        <a:buFont typeface="Arial"/>
                        <a:buChar char="•"/>
                      </a:pPr>
                      <a:r>
                        <a:rPr lang="en-US" sz="1800"/>
                        <a:t>What is its limitation? (What gap am I hoping to fill)?</a:t>
                      </a:r>
                      <a:endParaRPr/>
                    </a:p>
                    <a:p>
                      <a:pPr indent="-114300" lvl="0" marL="0" marR="0" rtl="0" algn="l">
                        <a:spcBef>
                          <a:spcPts val="0"/>
                        </a:spcBef>
                        <a:spcAft>
                          <a:spcPts val="0"/>
                        </a:spcAft>
                        <a:buClr>
                          <a:schemeClr val="dk1"/>
                        </a:buClr>
                        <a:buSzPts val="1800"/>
                        <a:buFont typeface="Arial"/>
                        <a:buChar char="•"/>
                      </a:pPr>
                      <a:r>
                        <a:rPr lang="en-US" sz="1800"/>
                        <a:t>What do I hope to achieve?</a:t>
                      </a:r>
                      <a:endParaRPr/>
                    </a:p>
                    <a:p>
                      <a:pPr indent="-114300" lvl="0" marL="0" marR="0" rtl="0" algn="l">
                        <a:spcBef>
                          <a:spcPts val="0"/>
                        </a:spcBef>
                        <a:spcAft>
                          <a:spcPts val="0"/>
                        </a:spcAft>
                        <a:buClr>
                          <a:schemeClr val="dk1"/>
                        </a:buClr>
                        <a:buSzPts val="1800"/>
                        <a:buFont typeface="Arial"/>
                        <a:buChar char="•"/>
                      </a:pPr>
                      <a:r>
                        <a:rPr lang="en-US" sz="1800"/>
                        <a:t>Have I achieved what I set out to do?</a:t>
                      </a:r>
                      <a:endParaRPr/>
                    </a:p>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2"/>
          <p:cNvPicPr preferRelativeResize="0"/>
          <p:nvPr/>
        </p:nvPicPr>
        <p:blipFill rotWithShape="1">
          <a:blip r:embed="rId3">
            <a:alphaModFix/>
          </a:blip>
          <a:srcRect b="0" l="0" r="0" t="0"/>
          <a:stretch/>
        </p:blipFill>
        <p:spPr>
          <a:xfrm>
            <a:off x="899592" y="555526"/>
            <a:ext cx="7684418" cy="36840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23"/>
          <p:cNvPicPr preferRelativeResize="0"/>
          <p:nvPr/>
        </p:nvPicPr>
        <p:blipFill rotWithShape="1">
          <a:blip r:embed="rId3">
            <a:alphaModFix/>
          </a:blip>
          <a:srcRect b="0" l="0" r="0" t="0"/>
          <a:stretch/>
        </p:blipFill>
        <p:spPr>
          <a:xfrm>
            <a:off x="755576" y="123478"/>
            <a:ext cx="7459754" cy="46276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4"/>
          <p:cNvPicPr preferRelativeResize="0"/>
          <p:nvPr/>
        </p:nvPicPr>
        <p:blipFill rotWithShape="1">
          <a:blip r:embed="rId3">
            <a:alphaModFix/>
          </a:blip>
          <a:srcRect b="0" l="0" r="0" t="0"/>
          <a:stretch/>
        </p:blipFill>
        <p:spPr>
          <a:xfrm>
            <a:off x="-43111" y="267494"/>
            <a:ext cx="9187111" cy="4210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5"/>
          <p:cNvPicPr preferRelativeResize="0"/>
          <p:nvPr/>
        </p:nvPicPr>
        <p:blipFill rotWithShape="1">
          <a:blip r:embed="rId3">
            <a:alphaModFix/>
          </a:blip>
          <a:srcRect b="0" l="0" r="0" t="0"/>
          <a:stretch/>
        </p:blipFill>
        <p:spPr>
          <a:xfrm>
            <a:off x="395536" y="1203598"/>
            <a:ext cx="7575533" cy="22518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p:nvPr/>
        </p:nvSpPr>
        <p:spPr>
          <a:xfrm>
            <a:off x="251520" y="987574"/>
            <a:ext cx="8712968"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PT Sans"/>
                <a:ea typeface="PT Sans"/>
                <a:cs typeface="PT Sans"/>
                <a:sym typeface="PT Sans"/>
              </a:rPr>
              <a:t>Citizenship Norms and the Expansion of Political Participation </a:t>
            </a:r>
            <a:endParaRPr/>
          </a:p>
          <a:p>
            <a:pPr indent="0" lvl="0" marL="0" marR="0" rtl="0" algn="l">
              <a:spcBef>
                <a:spcPts val="0"/>
              </a:spcBef>
              <a:spcAft>
                <a:spcPts val="0"/>
              </a:spcAft>
              <a:buNone/>
            </a:pPr>
            <a:r>
              <a:rPr lang="en-US" sz="1800">
                <a:solidFill>
                  <a:schemeClr val="dk1"/>
                </a:solidFill>
                <a:latin typeface="PT Sans"/>
                <a:ea typeface="PT Sans"/>
                <a:cs typeface="PT Sans"/>
                <a:sym typeface="PT Sans"/>
              </a:rPr>
              <a:t>Russell J. Dalton </a:t>
            </a:r>
            <a:endParaRPr/>
          </a:p>
          <a:p>
            <a:pPr indent="0" lvl="0" marL="0" marR="0" rtl="0" algn="l">
              <a:spcBef>
                <a:spcPts val="0"/>
              </a:spcBef>
              <a:spcAft>
                <a:spcPts val="0"/>
              </a:spcAft>
              <a:buNone/>
            </a:pPr>
            <a:r>
              <a:t/>
            </a:r>
            <a:endParaRPr sz="1800">
              <a:solidFill>
                <a:schemeClr val="dk1"/>
              </a:solidFill>
              <a:latin typeface="PT Sans"/>
              <a:ea typeface="PT Sans"/>
              <a:cs typeface="PT Sans"/>
              <a:sym typeface="PT Sans"/>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A growing chorus of scholars laments the decline of political participation in America, and the negative implications of this trend for American democracy. This article questions this position – arguing that previous studies misdiagnosed the sources of political change and the consequences of changing norms of citizenship for Americans’ political engagement. Citizenship norms are shifting from a pattern of duty-based citizenship to engaged citizenship. Using data from the 2005 ‘Citizenship, Involvement, Democracy’ survey of the Center for Democracy and Civil Society (CDACS) I describe these two faces of citizenship, and trace their impact on political participation. Rather than the erosion of participation, this norm shift is altering and expanding the patterns of political participation in America. (Dalton, R. J. (2008) Political Studies 56 (1): 76–98)</a:t>
            </a:r>
            <a:endParaRPr sz="1800">
              <a:solidFill>
                <a:schemeClr val="dk1"/>
              </a:solidFill>
              <a:latin typeface="PT Sans"/>
              <a:ea typeface="PT Sans"/>
              <a:cs typeface="PT Sans"/>
              <a:sym typeface="PT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PT Sans"/>
              <a:buNone/>
            </a:pPr>
            <a:r>
              <a:rPr lang="en-US"/>
              <a:t>Cause and Effect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nvSpPr>
        <p:spPr>
          <a:xfrm>
            <a:off x="755576" y="771550"/>
            <a:ext cx="7344816"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PT Sans"/>
              <a:buAutoNum type="alphaLcPeriod"/>
            </a:pPr>
            <a:r>
              <a:rPr lang="en-US" sz="1800">
                <a:solidFill>
                  <a:schemeClr val="dk1"/>
                </a:solidFill>
                <a:latin typeface="PT Sans"/>
                <a:ea typeface="PT Sans"/>
                <a:cs typeface="PT Sans"/>
                <a:sym typeface="PT Sans"/>
              </a:rPr>
              <a:t>Focus on </a:t>
            </a:r>
            <a:r>
              <a:rPr b="1" lang="en-US" sz="1800">
                <a:solidFill>
                  <a:schemeClr val="dk1"/>
                </a:solidFill>
                <a:latin typeface="PT Sans"/>
                <a:ea typeface="PT Sans"/>
                <a:cs typeface="PT Sans"/>
                <a:sym typeface="PT Sans"/>
              </a:rPr>
              <a:t>causes</a:t>
            </a:r>
            <a:r>
              <a:rPr lang="en-US" sz="1800">
                <a:solidFill>
                  <a:schemeClr val="dk1"/>
                </a:solidFill>
                <a:latin typeface="PT Sans"/>
                <a:ea typeface="PT Sans"/>
                <a:cs typeface="PT Sans"/>
                <a:sym typeface="PT Sans"/>
              </a:rPr>
              <a:t> (with verbs)</a:t>
            </a:r>
            <a:endParaRPr/>
          </a:p>
          <a:p>
            <a:pPr indent="-342900" lvl="0" marL="342900" marR="0" rtl="0" algn="l">
              <a:spcBef>
                <a:spcPts val="0"/>
              </a:spcBef>
              <a:spcAft>
                <a:spcPts val="0"/>
              </a:spcAft>
              <a:buNone/>
            </a:pPr>
            <a:r>
              <a:t/>
            </a:r>
            <a:endParaRPr sz="1800">
              <a:solidFill>
                <a:schemeClr val="dk1"/>
              </a:solidFill>
              <a:latin typeface="PT Sans"/>
              <a:ea typeface="PT Sans"/>
              <a:cs typeface="PT Sans"/>
              <a:sym typeface="PT Sans"/>
            </a:endParaRPr>
          </a:p>
          <a:p>
            <a:pPr indent="-342900" lvl="0" marL="342900" marR="0" rtl="0" algn="l">
              <a:spcBef>
                <a:spcPts val="0"/>
              </a:spcBef>
              <a:spcAft>
                <a:spcPts val="0"/>
              </a:spcAft>
              <a:buNone/>
            </a:pPr>
            <a:r>
              <a:rPr lang="en-US" sz="1800">
                <a:solidFill>
                  <a:schemeClr val="dk1"/>
                </a:solidFill>
                <a:latin typeface="PT Sans"/>
                <a:ea typeface="PT Sans"/>
                <a:cs typeface="PT Sans"/>
                <a:sym typeface="PT Sans"/>
              </a:rPr>
              <a:t>The heavy rain    </a:t>
            </a:r>
            <a:r>
              <a:rPr lang="en-US" sz="1800">
                <a:solidFill>
                  <a:srgbClr val="FF0000"/>
                </a:solidFill>
                <a:latin typeface="PT Sans"/>
                <a:ea typeface="PT Sans"/>
                <a:cs typeface="PT Sans"/>
                <a:sym typeface="PT Sans"/>
              </a:rPr>
              <a:t>caused</a:t>
            </a:r>
            <a:r>
              <a:rPr lang="en-US" sz="1800">
                <a:solidFill>
                  <a:schemeClr val="dk1"/>
                </a:solidFill>
                <a:latin typeface="PT Sans"/>
                <a:ea typeface="PT Sans"/>
                <a:cs typeface="PT Sans"/>
                <a:sym typeface="PT Sans"/>
              </a:rPr>
              <a:t>     the flood</a:t>
            </a:r>
            <a:endParaRPr/>
          </a:p>
          <a:p>
            <a:pPr indent="1177925" lvl="0" marL="342900" marR="0" rtl="0" algn="l">
              <a:spcBef>
                <a:spcPts val="0"/>
              </a:spcBef>
              <a:spcAft>
                <a:spcPts val="0"/>
              </a:spcAft>
              <a:buNone/>
            </a:pPr>
            <a:r>
              <a:rPr lang="en-US" sz="1800">
                <a:solidFill>
                  <a:srgbClr val="FF0000"/>
                </a:solidFill>
                <a:latin typeface="PT Sans"/>
                <a:ea typeface="PT Sans"/>
                <a:cs typeface="PT Sans"/>
                <a:sym typeface="PT Sans"/>
              </a:rPr>
              <a:t>   led to</a:t>
            </a:r>
            <a:endParaRPr/>
          </a:p>
          <a:p>
            <a:pPr indent="1177925" lvl="0" marL="342900" marR="0" rtl="0" algn="l">
              <a:spcBef>
                <a:spcPts val="0"/>
              </a:spcBef>
              <a:spcAft>
                <a:spcPts val="0"/>
              </a:spcAft>
              <a:buNone/>
            </a:pPr>
            <a:r>
              <a:rPr lang="en-US" sz="1800">
                <a:solidFill>
                  <a:schemeClr val="dk1"/>
                </a:solidFill>
                <a:latin typeface="PT Sans"/>
                <a:ea typeface="PT Sans"/>
                <a:cs typeface="PT Sans"/>
                <a:sym typeface="PT Sans"/>
              </a:rPr>
              <a:t>   </a:t>
            </a:r>
            <a:r>
              <a:rPr lang="en-US" sz="1800">
                <a:solidFill>
                  <a:srgbClr val="FF0000"/>
                </a:solidFill>
                <a:latin typeface="PT Sans"/>
                <a:ea typeface="PT Sans"/>
                <a:cs typeface="PT Sans"/>
                <a:sym typeface="PT Sans"/>
              </a:rPr>
              <a:t>resulted in </a:t>
            </a:r>
            <a:endParaRPr/>
          </a:p>
          <a:p>
            <a:pPr indent="1177925" lvl="0" marL="342900" marR="0" rtl="0" algn="l">
              <a:spcBef>
                <a:spcPts val="0"/>
              </a:spcBef>
              <a:spcAft>
                <a:spcPts val="0"/>
              </a:spcAft>
              <a:buNone/>
            </a:pPr>
            <a:r>
              <a:rPr lang="en-US" sz="1800">
                <a:solidFill>
                  <a:schemeClr val="dk1"/>
                </a:solidFill>
                <a:latin typeface="PT Sans"/>
                <a:ea typeface="PT Sans"/>
                <a:cs typeface="PT Sans"/>
                <a:sym typeface="PT Sans"/>
              </a:rPr>
              <a:t>   </a:t>
            </a:r>
            <a:r>
              <a:rPr lang="en-US" sz="1800">
                <a:solidFill>
                  <a:srgbClr val="FF0000"/>
                </a:solidFill>
                <a:latin typeface="PT Sans"/>
                <a:ea typeface="PT Sans"/>
                <a:cs typeface="PT Sans"/>
                <a:sym typeface="PT Sans"/>
              </a:rPr>
              <a:t>produced</a:t>
            </a:r>
            <a:endParaRPr sz="1800">
              <a:solidFill>
                <a:srgbClr val="FF0000"/>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nvSpPr>
        <p:spPr>
          <a:xfrm>
            <a:off x="899592" y="411510"/>
            <a:ext cx="388843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PT Sans"/>
                <a:ea typeface="PT Sans"/>
                <a:cs typeface="PT Sans"/>
                <a:sym typeface="PT Sans"/>
              </a:rPr>
              <a:t>Academic Reading </a:t>
            </a:r>
            <a:endParaRPr b="1" sz="2000">
              <a:solidFill>
                <a:schemeClr val="dk1"/>
              </a:solidFill>
              <a:latin typeface="PT Sans"/>
              <a:ea typeface="PT Sans"/>
              <a:cs typeface="PT Sans"/>
              <a:sym typeface="PT Sans"/>
            </a:endParaRPr>
          </a:p>
        </p:txBody>
      </p:sp>
      <p:sp>
        <p:nvSpPr>
          <p:cNvPr id="95" name="Google Shape;95;p3"/>
          <p:cNvSpPr txBox="1"/>
          <p:nvPr/>
        </p:nvSpPr>
        <p:spPr>
          <a:xfrm>
            <a:off x="899592" y="987574"/>
            <a:ext cx="69127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You are reading </a:t>
            </a:r>
            <a:r>
              <a:rPr b="1" lang="en-US" sz="1800">
                <a:solidFill>
                  <a:schemeClr val="dk1"/>
                </a:solidFill>
                <a:latin typeface="PT Sans"/>
                <a:ea typeface="PT Sans"/>
                <a:cs typeface="PT Sans"/>
                <a:sym typeface="PT Sans"/>
              </a:rPr>
              <a:t>Tourism Marketing</a:t>
            </a:r>
            <a:r>
              <a:rPr lang="en-US" sz="1800">
                <a:solidFill>
                  <a:schemeClr val="dk1"/>
                </a:solidFill>
                <a:latin typeface="PT Sans"/>
                <a:ea typeface="PT Sans"/>
                <a:cs typeface="PT Sans"/>
                <a:sym typeface="PT Sans"/>
              </a:rPr>
              <a:t>. Read the text extracts and decide which are the most suitable for </a:t>
            </a:r>
            <a:r>
              <a:rPr lang="en-US" sz="1800" u="sng">
                <a:solidFill>
                  <a:schemeClr val="dk1"/>
                </a:solidFill>
                <a:latin typeface="PT Sans"/>
                <a:ea typeface="PT Sans"/>
                <a:cs typeface="PT Sans"/>
                <a:sym typeface="PT Sans"/>
              </a:rPr>
              <a:t>academic </a:t>
            </a:r>
            <a:r>
              <a:rPr lang="en-US" sz="1800">
                <a:solidFill>
                  <a:schemeClr val="dk1"/>
                </a:solidFill>
                <a:latin typeface="PT Sans"/>
                <a:ea typeface="PT Sans"/>
                <a:cs typeface="PT Sans"/>
                <a:sym typeface="PT Sans"/>
              </a:rPr>
              <a:t>use, and why.  </a:t>
            </a:r>
            <a:endParaRPr sz="1800">
              <a:solidFill>
                <a:schemeClr val="dk1"/>
              </a:solidFill>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p:nvPr/>
        </p:nvSpPr>
        <p:spPr>
          <a:xfrm>
            <a:off x="683568" y="267494"/>
            <a:ext cx="7416824" cy="41088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PT Sans"/>
                <a:ea typeface="PT Sans"/>
                <a:cs typeface="PT Sans"/>
                <a:sym typeface="PT Sans"/>
              </a:rPr>
              <a:t>1</a:t>
            </a:r>
            <a:endParaRPr/>
          </a:p>
          <a:p>
            <a:pPr indent="0" lvl="0" marL="0" marR="0" rtl="0" algn="just">
              <a:lnSpc>
                <a:spcPct val="150000"/>
              </a:lnSpc>
              <a:spcBef>
                <a:spcPts val="0"/>
              </a:spcBef>
              <a:spcAft>
                <a:spcPts val="0"/>
              </a:spcAft>
              <a:buNone/>
            </a:pPr>
            <a:r>
              <a:rPr lang="en-US" sz="1800">
                <a:solidFill>
                  <a:schemeClr val="dk1"/>
                </a:solidFill>
                <a:latin typeface="PT Sans"/>
                <a:ea typeface="PT Sans"/>
                <a:cs typeface="PT Sans"/>
                <a:sym typeface="PT Sans"/>
              </a:rPr>
              <a:t>To promote tourism and market destination, it is important to study the tourists’ attitude, behavior and demand. The studies of Levitt (1986) and Kotler and Armstrong (1994) suggest that an understanding of consumer behavior may help with the marketing planning process in tourism marketing. The research of consumer behavior is the key to the underpinning of all marketing activity which is carried out to develop, promote and sell tourism products (Swarbrooke and Horner, 1999; Asad, 2005). Therefore, the study of consumer behavior has become necessary for the sake of tourism marketing.</a:t>
            </a:r>
            <a:endParaRPr sz="1800">
              <a:solidFill>
                <a:schemeClr val="dk1"/>
              </a:solidFill>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p:nvPr/>
        </p:nvSpPr>
        <p:spPr>
          <a:xfrm>
            <a:off x="683568" y="448092"/>
            <a:ext cx="7920880" cy="337156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chemeClr val="dk1"/>
                </a:solidFill>
                <a:latin typeface="PT Sans"/>
                <a:ea typeface="PT Sans"/>
                <a:cs typeface="PT Sans"/>
                <a:sym typeface="PT Sans"/>
              </a:rPr>
              <a:t>2</a:t>
            </a:r>
            <a:endParaRPr/>
          </a:p>
          <a:p>
            <a:pPr indent="0" lvl="0" marL="0" marR="0" rtl="0" algn="just">
              <a:lnSpc>
                <a:spcPct val="150000"/>
              </a:lnSpc>
              <a:spcBef>
                <a:spcPts val="0"/>
              </a:spcBef>
              <a:spcAft>
                <a:spcPts val="0"/>
              </a:spcAft>
              <a:buNone/>
            </a:pPr>
            <a:r>
              <a:rPr lang="en-US" sz="1800">
                <a:solidFill>
                  <a:schemeClr val="dk1"/>
                </a:solidFill>
                <a:latin typeface="PT Sans"/>
                <a:ea typeface="PT Sans"/>
                <a:cs typeface="PT Sans"/>
                <a:sym typeface="PT Sans"/>
              </a:rPr>
              <a:t>The romance of travel has always fascinated me, and our recent trip to Thailand lived up to expectations. We flew from Dubai and after a comfortable flight arrived in Bangkok just as the sun was rising. Our stay in the city lasted only a couple of days before we set off for the hill country around Chang Mai, where we were planning to visit some of the indigenous tribes who live in this mountainous region. When we arrived, the weather was rather disappointing, but after a day the heavy rain gave way to sparkling clear sunshine.</a:t>
            </a:r>
            <a:endParaRPr sz="1800">
              <a:solidFill>
                <a:schemeClr val="dk1"/>
              </a:solidFill>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p:nvPr/>
        </p:nvSpPr>
        <p:spPr>
          <a:xfrm>
            <a:off x="323528" y="267494"/>
            <a:ext cx="8280920"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PT Sans"/>
                <a:ea typeface="PT Sans"/>
                <a:cs typeface="PT Sans"/>
                <a:sym typeface="PT Sans"/>
              </a:rPr>
              <a:t>3</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Holiday trips to the Antarctica have quadrupled in the past decade and last year</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more than 46,000 people visited the land mass and surrounding oceans. However,</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safety fears and concerns about the impact visitors are having on the delicate</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frozen landscape have soared and members of the Antarctic Treaty – an agreement between 28 nations, including the UK, on the use of the continent – are now meeting to discuss ways to regulate tourism.</a:t>
            </a:r>
            <a:endParaRPr/>
          </a:p>
          <a:p>
            <a:pPr indent="0" lvl="0" marL="0" marR="0" rtl="0" algn="just">
              <a:spcBef>
                <a:spcPts val="0"/>
              </a:spcBef>
              <a:spcAft>
                <a:spcPts val="0"/>
              </a:spcAft>
              <a:buNone/>
            </a:pPr>
            <a:r>
              <a:t/>
            </a:r>
            <a:endParaRPr sz="1800">
              <a:solidFill>
                <a:schemeClr val="dk1"/>
              </a:solidFill>
              <a:latin typeface="PT Sans"/>
              <a:ea typeface="PT Sans"/>
              <a:cs typeface="PT Sans"/>
              <a:sym typeface="PT Sans"/>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British officials are seeking to establish a ‘strategic agreement for tourism’ around</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the South Pole. If successful, it will see treaty members introduce new measures to improve the safety of tourist trips, while also reducing the impact that visitors will have on the environment. The regulations could see limits on the number of ships and landings, restrictions on how close they come to shore, a ban on building tourist facilities and hotels on the continent, and rules on waste discharges from ships.</a:t>
            </a:r>
            <a:endParaRPr sz="1800">
              <a:solidFill>
                <a:schemeClr val="dk1"/>
              </a:solidFill>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p:nvPr/>
        </p:nvSpPr>
        <p:spPr>
          <a:xfrm>
            <a:off x="683568" y="195486"/>
            <a:ext cx="7776864"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PT Sans"/>
                <a:ea typeface="PT Sans"/>
                <a:cs typeface="PT Sans"/>
                <a:sym typeface="PT Sans"/>
              </a:rPr>
              <a:t>4</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Equally, from a political perspective, the nature of state involvement in and</a:t>
            </a:r>
            <a:endParaRPr/>
          </a:p>
          <a:p>
            <a:pPr indent="0" lvl="0" marL="0" marR="0" rtl="0" algn="just">
              <a:spcBef>
                <a:spcPts val="0"/>
              </a:spcBef>
              <a:spcAft>
                <a:spcPts val="0"/>
              </a:spcAft>
              <a:buNone/>
            </a:pPr>
            <a:r>
              <a:rPr lang="en-US" sz="1800">
                <a:solidFill>
                  <a:schemeClr val="dk1"/>
                </a:solidFill>
                <a:latin typeface="PT Sans"/>
                <a:ea typeface="PT Sans"/>
                <a:cs typeface="PT Sans"/>
                <a:sym typeface="PT Sans"/>
              </a:rPr>
              <a:t>policies for tourism is dependent on both the political-economic structures and the prevailing political ideology in the destination state, with comparisons typically made between market-led and centrally planned economies. For example, the Thatcher–Reagan-inspired neo-liberalism of the 1980s, and the subsequent focus on privatization and the markets in many Western nations contrasted starkly with the then centrally planned tourism sectors in the former Eastern Europe (Buckley and Witt, 1990; Hall, 1991). At the same time, of course, it has also long been recognized that the political-economic relationship of one nation with another or with the wider international community (that is, the extent of political-economic dependency) may represent a significant influence on tourism development (Telfer, 2002). Thus, in short, tourism planning and development in the destination tends to reflect both the structures and political ideologies of the state and its international political-economic relations.</a:t>
            </a:r>
            <a:endParaRPr sz="1800">
              <a:solidFill>
                <a:schemeClr val="dk1"/>
              </a:solidFill>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8"/>
          <p:cNvGraphicFramePr/>
          <p:nvPr/>
        </p:nvGraphicFramePr>
        <p:xfrm>
          <a:off x="1524000" y="539750"/>
          <a:ext cx="3000000" cy="3000000"/>
        </p:xfrm>
        <a:graphic>
          <a:graphicData uri="http://schemas.openxmlformats.org/drawingml/2006/table">
            <a:tbl>
              <a:tblPr bandRow="1" firstRow="1">
                <a:noFill/>
                <a:tableStyleId>{8B16417C-12F6-45F5-B9E1-DAC096374A3E}</a:tableStyleId>
              </a:tblPr>
              <a:tblGrid>
                <a:gridCol w="3048000"/>
                <a:gridCol w="3048000"/>
              </a:tblGrid>
              <a:tr h="370850">
                <a:tc>
                  <a:txBody>
                    <a:bodyPr/>
                    <a:lstStyle/>
                    <a:p>
                      <a:pPr indent="0" lvl="0" marL="0" marR="0" rtl="0" algn="l">
                        <a:spcBef>
                          <a:spcPts val="0"/>
                        </a:spcBef>
                        <a:spcAft>
                          <a:spcPts val="0"/>
                        </a:spcAft>
                        <a:buNone/>
                      </a:pPr>
                      <a:r>
                        <a:rPr lang="en-US" sz="1800" u="none" cap="none" strike="noStrike"/>
                        <a:t>Text #</a:t>
                      </a:r>
                      <a:endParaRPr sz="1800"/>
                    </a:p>
                  </a:txBody>
                  <a:tcPr marT="45725" marB="45725" marR="91450" marL="91450"/>
                </a:tc>
                <a:tc>
                  <a:txBody>
                    <a:bodyPr/>
                    <a:lstStyle/>
                    <a:p>
                      <a:pPr indent="0" lvl="0" marL="0" marR="0" rtl="0" algn="l">
                        <a:spcBef>
                          <a:spcPts val="0"/>
                        </a:spcBef>
                        <a:spcAft>
                          <a:spcPts val="0"/>
                        </a:spcAft>
                        <a:buNone/>
                      </a:pPr>
                      <a:r>
                        <a:rPr lang="en-US" sz="1800"/>
                        <a:t>Suitability for academic use</a:t>
                      </a:r>
                      <a:endParaRPr sz="1800"/>
                    </a:p>
                  </a:txBody>
                  <a:tcPr marT="45725" marB="45725" marR="91450" marL="91450"/>
                </a:tc>
              </a:tr>
              <a:tr h="370850">
                <a:tc>
                  <a:txBody>
                    <a:bodyPr/>
                    <a:lstStyle/>
                    <a:p>
                      <a:pPr indent="0" lvl="0" marL="0" marR="0" rtl="0" algn="l">
                        <a:spcBef>
                          <a:spcPts val="0"/>
                        </a:spcBef>
                        <a:spcAft>
                          <a:spcPts val="0"/>
                        </a:spcAft>
                        <a:buNone/>
                      </a:pPr>
                      <a:r>
                        <a:rPr lang="en-US" sz="1800"/>
                        <a:t>1</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2</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3</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4</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nvSpPr>
        <p:spPr>
          <a:xfrm>
            <a:off x="827584" y="483518"/>
            <a:ext cx="74168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The main features of academic tests are listed in the table below.  Find examples of each using the texts above.  </a:t>
            </a:r>
            <a:endParaRPr sz="1800">
              <a:solidFill>
                <a:schemeClr val="dk1"/>
              </a:solidFill>
              <a:latin typeface="PT Sans"/>
              <a:ea typeface="PT Sans"/>
              <a:cs typeface="PT Sans"/>
              <a:sym typeface="PT Sans"/>
            </a:endParaRPr>
          </a:p>
        </p:txBody>
      </p:sp>
      <p:graphicFrame>
        <p:nvGraphicFramePr>
          <p:cNvPr id="126" name="Google Shape;126;p9"/>
          <p:cNvGraphicFramePr/>
          <p:nvPr/>
        </p:nvGraphicFramePr>
        <p:xfrm>
          <a:off x="1259632" y="1995686"/>
          <a:ext cx="3000000" cy="3000000"/>
        </p:xfrm>
        <a:graphic>
          <a:graphicData uri="http://schemas.openxmlformats.org/drawingml/2006/table">
            <a:tbl>
              <a:tblPr bandRow="1" firstRow="1">
                <a:noFill/>
                <a:tableStyleId>{8B16417C-12F6-45F5-B9E1-DAC096374A3E}</a:tableStyleId>
              </a:tblPr>
              <a:tblGrid>
                <a:gridCol w="3048000"/>
                <a:gridCol w="3048000"/>
              </a:tblGrid>
              <a:tr h="370850">
                <a:tc>
                  <a:txBody>
                    <a:bodyPr/>
                    <a:lstStyle/>
                    <a:p>
                      <a:pPr indent="0" lvl="0" marL="0" marR="0" rtl="0" algn="l">
                        <a:spcBef>
                          <a:spcPts val="0"/>
                        </a:spcBef>
                        <a:spcAft>
                          <a:spcPts val="0"/>
                        </a:spcAft>
                        <a:buNone/>
                      </a:pPr>
                      <a:r>
                        <a:rPr lang="en-US" sz="1800"/>
                        <a:t>Feature</a:t>
                      </a:r>
                      <a:endParaRPr sz="1800"/>
                    </a:p>
                  </a:txBody>
                  <a:tcPr marT="45725" marB="45725" marR="91450" marL="91450"/>
                </a:tc>
                <a:tc>
                  <a:txBody>
                    <a:bodyPr/>
                    <a:lstStyle/>
                    <a:p>
                      <a:pPr indent="0" lvl="0" marL="0" marR="0" rtl="0" algn="l">
                        <a:spcBef>
                          <a:spcPts val="0"/>
                        </a:spcBef>
                        <a:spcAft>
                          <a:spcPts val="0"/>
                        </a:spcAft>
                        <a:buNone/>
                      </a:pPr>
                      <a:r>
                        <a:rPr lang="en-US" sz="1800"/>
                        <a:t>Examples</a:t>
                      </a:r>
                      <a:endParaRPr sz="1800"/>
                    </a:p>
                  </a:txBody>
                  <a:tcPr marT="45725" marB="45725" marR="91450" marL="91450"/>
                </a:tc>
              </a:tr>
              <a:tr h="370850">
                <a:tc>
                  <a:txBody>
                    <a:bodyPr/>
                    <a:lstStyle/>
                    <a:p>
                      <a:pPr indent="0" lvl="0" marL="0" marR="0" rtl="0" algn="l">
                        <a:spcBef>
                          <a:spcPts val="0"/>
                        </a:spcBef>
                        <a:spcAft>
                          <a:spcPts val="0"/>
                        </a:spcAft>
                        <a:buNone/>
                      </a:pPr>
                      <a:r>
                        <a:rPr lang="en-US" sz="1800"/>
                        <a:t>1. Formal Vocabulary</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2. Use of reference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3. Impersonal</a:t>
                      </a:r>
                      <a:r>
                        <a:rPr lang="en-US" sz="1800"/>
                        <a:t> style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4. Long and complex</a:t>
                      </a:r>
                      <a:r>
                        <a:rPr lang="en-US" sz="1800"/>
                        <a:t> sentences</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Эркер">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2022-02-07T10:52:49Z</dcterms:created>
  <dc:creator>Mira 144</dc:creator>
</cp:coreProperties>
</file>